
<file path=[Content_Types].xml><?xml version="1.0" encoding="utf-8"?>
<Types xmlns="http://schemas.openxmlformats.org/package/2006/content-types">
  <Default Extension="rels" ContentType="application/vnd.openxmlformats-package.relationships+xml"/>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1.xml" ContentType="application/vnd.openxmlformats-officedocument.presentationml.notesSlide+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theme/theme5.xml" ContentType="application/vnd.openxmlformats-officedocument.theme+xml"/>
  <Override PartName="/ppt/slides/slide26.xml" ContentType="application/vnd.openxmlformats-officedocument.presentationml.slide+xml"/>
  <Override PartName="/ppt/slideLayouts/slideLayout14.xml" ContentType="application/vnd.openxmlformats-officedocument.presentationml.slideLayout+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26.xml" ContentType="application/vnd.openxmlformats-officedocument.presentationml.notesSlide+xml"/>
  <Override PartName="/ppt/slideLayouts/slideLayout8.xml" ContentType="application/vnd.openxmlformats-officedocument.presentationml.slideLayout+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Override PartName="/ppt/slideMasters/slideMaster4.xml" ContentType="application/vnd.openxmlformats-officedocument.presentationml.slideMaster+xml"/>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2.xml" ContentType="application/vnd.openxmlformats-officedocument.presentationml.notesSlide+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Default Extension="gif" ContentType="image/gif"/>
  <Override PartName="/ppt/notesSlides/notesSlide24.xml" ContentType="application/vnd.openxmlformats-officedocument.presentationml.notesSlide+xml"/>
  <Override PartName="/ppt/slides/slide6.xml" ContentType="application/vnd.openxmlformats-officedocument.presentationml.slide+xml"/>
  <Override PartName="/ppt/presentation.xml" ContentType="application/vnd.openxmlformats-officedocument.presentationml.presentation.main+xml"/>
  <Override PartName="/ppt/slideLayouts/slideLayout6.xml" ContentType="application/vnd.openxmlformats-officedocument.presentationml.slideLayout+xml"/>
  <Override PartName="/ppt/slideLayouts/slideLayout10.xml" ContentType="application/vnd.openxmlformats-officedocument.presentationml.slideLayout+xml"/>
  <Default Extension="bin" ContentType="application/vnd.openxmlformats-officedocument.presentationml.printerSettings"/>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 id="2147483664" r:id="rId4"/>
  </p:sldMasterIdLst>
  <p:notesMasterIdLst>
    <p:notesMasterId r:id="rId34"/>
  </p:notesMasterIdLst>
  <p:sldIdLst>
    <p:sldId id="481" r:id="rId5"/>
    <p:sldId id="482" r:id="rId6"/>
    <p:sldId id="483" r:id="rId7"/>
    <p:sldId id="484" r:id="rId8"/>
    <p:sldId id="485" r:id="rId9"/>
    <p:sldId id="486" r:id="rId10"/>
    <p:sldId id="499" r:id="rId11"/>
    <p:sldId id="500" r:id="rId12"/>
    <p:sldId id="501" r:id="rId13"/>
    <p:sldId id="487" r:id="rId14"/>
    <p:sldId id="488" r:id="rId15"/>
    <p:sldId id="489" r:id="rId16"/>
    <p:sldId id="490" r:id="rId17"/>
    <p:sldId id="491" r:id="rId18"/>
    <p:sldId id="492" r:id="rId19"/>
    <p:sldId id="493" r:id="rId20"/>
    <p:sldId id="494" r:id="rId21"/>
    <p:sldId id="495" r:id="rId22"/>
    <p:sldId id="496" r:id="rId23"/>
    <p:sldId id="502" r:id="rId24"/>
    <p:sldId id="498" r:id="rId25"/>
    <p:sldId id="497" r:id="rId26"/>
    <p:sldId id="503" r:id="rId27"/>
    <p:sldId id="504" r:id="rId28"/>
    <p:sldId id="505" r:id="rId29"/>
    <p:sldId id="507" r:id="rId30"/>
    <p:sldId id="508" r:id="rId31"/>
    <p:sldId id="509" r:id="rId32"/>
    <p:sldId id="369" r:id="rId33"/>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2.png>
</file>

<file path=ppt/media/image3.gi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2AA4D0-F38E-9C46-B1B0-9E31F853B3B9}" type="slidenum">
              <a:rPr lang="en-US">
                <a:solidFill>
                  <a:prstClr val="black"/>
                </a:solidFill>
              </a:rPr>
              <a:pPr/>
              <a:t>10</a:t>
            </a:fld>
            <a:endParaRPr lang="en-US">
              <a:solidFill>
                <a:prstClr val="black"/>
              </a:solidFill>
            </a:endParaRPr>
          </a:p>
        </p:txBody>
      </p:sp>
      <p:sp>
        <p:nvSpPr>
          <p:cNvPr id="9175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75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D6DEB0-06DE-C540-96D5-44AAB6611919}" type="slidenum">
              <a:rPr lang="en-US">
                <a:solidFill>
                  <a:prstClr val="black"/>
                </a:solidFill>
              </a:rPr>
              <a:pPr/>
              <a:t>11</a:t>
            </a:fld>
            <a:endParaRPr lang="en-US">
              <a:solidFill>
                <a:prstClr val="black"/>
              </a:solidFill>
            </a:endParaRPr>
          </a:p>
        </p:txBody>
      </p:sp>
      <p:sp>
        <p:nvSpPr>
          <p:cNvPr id="9154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54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9ECB6E-121E-E147-B59B-8D2477F634E2}" type="slidenum">
              <a:rPr lang="en-US">
                <a:solidFill>
                  <a:prstClr val="black"/>
                </a:solidFill>
              </a:rPr>
              <a:pPr/>
              <a:t>12</a:t>
            </a:fld>
            <a:endParaRPr lang="en-US">
              <a:solidFill>
                <a:prstClr val="black"/>
              </a:solidFill>
            </a:endParaRPr>
          </a:p>
        </p:txBody>
      </p:sp>
      <p:sp>
        <p:nvSpPr>
          <p:cNvPr id="8888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88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solidFill>
                  <a:prstClr val="black"/>
                </a:solidFill>
              </a:rPr>
              <a:pPr/>
              <a:t>13</a:t>
            </a:fld>
            <a:endParaRPr lang="en-US">
              <a:solidFill>
                <a:prstClr val="black"/>
              </a:solidFill>
            </a:endParaRPr>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solidFill>
                  <a:prstClr val="black"/>
                </a:solidFill>
              </a:rPr>
              <a:pPr/>
              <a:t>14</a:t>
            </a:fld>
            <a:endParaRPr lang="en-US">
              <a:solidFill>
                <a:prstClr val="black"/>
              </a:solidFill>
            </a:endParaRPr>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solidFill>
                  <a:prstClr val="black"/>
                </a:solidFill>
              </a:rPr>
              <a:pPr/>
              <a:t>15</a:t>
            </a:fld>
            <a:endParaRPr lang="en-US">
              <a:solidFill>
                <a:prstClr val="black"/>
              </a:solidFill>
            </a:endParaRPr>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165CA2-0714-E141-B347-59C0B0114615}" type="slidenum">
              <a:rPr lang="en-US">
                <a:solidFill>
                  <a:prstClr val="black"/>
                </a:solidFill>
              </a:rPr>
              <a:pPr/>
              <a:t>16</a:t>
            </a:fld>
            <a:endParaRPr lang="en-US">
              <a:solidFill>
                <a:prstClr val="black"/>
              </a:solidFill>
            </a:endParaRPr>
          </a:p>
        </p:txBody>
      </p:sp>
      <p:sp>
        <p:nvSpPr>
          <p:cNvPr id="9256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56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4114A4-8008-1E4A-8035-D7B6A90A15DB}" type="slidenum">
              <a:rPr lang="en-US">
                <a:solidFill>
                  <a:prstClr val="black"/>
                </a:solidFill>
              </a:rPr>
              <a:pPr/>
              <a:t>17</a:t>
            </a:fld>
            <a:endParaRPr lang="en-US">
              <a:solidFill>
                <a:prstClr val="black"/>
              </a:solidFill>
            </a:endParaRPr>
          </a:p>
        </p:txBody>
      </p:sp>
      <p:sp>
        <p:nvSpPr>
          <p:cNvPr id="929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9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4114A4-8008-1E4A-8035-D7B6A90A15DB}" type="slidenum">
              <a:rPr lang="en-US">
                <a:solidFill>
                  <a:prstClr val="black"/>
                </a:solidFill>
              </a:rPr>
              <a:pPr/>
              <a:t>18</a:t>
            </a:fld>
            <a:endParaRPr lang="en-US">
              <a:solidFill>
                <a:prstClr val="black"/>
              </a:solidFill>
            </a:endParaRPr>
          </a:p>
        </p:txBody>
      </p:sp>
      <p:sp>
        <p:nvSpPr>
          <p:cNvPr id="929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9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4114A4-8008-1E4A-8035-D7B6A90A15DB}" type="slidenum">
              <a:rPr lang="en-US">
                <a:solidFill>
                  <a:prstClr val="black"/>
                </a:solidFill>
              </a:rPr>
              <a:pPr/>
              <a:t>19</a:t>
            </a:fld>
            <a:endParaRPr lang="en-US">
              <a:solidFill>
                <a:prstClr val="black"/>
              </a:solidFill>
            </a:endParaRPr>
          </a:p>
        </p:txBody>
      </p:sp>
      <p:sp>
        <p:nvSpPr>
          <p:cNvPr id="929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9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D3384F8-2080-704F-9260-E09405E68229}" type="slidenum">
              <a:rPr lang="en-US">
                <a:solidFill>
                  <a:prstClr val="black"/>
                </a:solidFill>
              </a:rPr>
              <a:pPr/>
              <a:t>2</a:t>
            </a:fld>
            <a:endParaRPr lang="en-US">
              <a:solidFill>
                <a:prstClr val="black"/>
              </a:solidFill>
            </a:endParaRPr>
          </a:p>
        </p:txBody>
      </p:sp>
      <p:sp>
        <p:nvSpPr>
          <p:cNvPr id="8519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19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A8D10-FA35-7E46-B6E6-7A34DF12F4D6}" type="slidenum">
              <a:rPr lang="en-US">
                <a:solidFill>
                  <a:prstClr val="black"/>
                </a:solidFill>
              </a:rPr>
              <a:pPr/>
              <a:t>20</a:t>
            </a:fld>
            <a:endParaRPr lang="en-US">
              <a:solidFill>
                <a:prstClr val="black"/>
              </a:solidFill>
            </a:endParaRPr>
          </a:p>
        </p:txBody>
      </p:sp>
      <p:sp>
        <p:nvSpPr>
          <p:cNvPr id="8110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110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E5EA5F-81DF-354F-8F32-83C02DE44CB3}" type="slidenum">
              <a:rPr lang="en-US">
                <a:solidFill>
                  <a:prstClr val="black"/>
                </a:solidFill>
              </a:rPr>
              <a:pPr/>
              <a:t>21</a:t>
            </a:fld>
            <a:endParaRPr lang="en-US">
              <a:solidFill>
                <a:prstClr val="black"/>
              </a:solidFill>
            </a:endParaRPr>
          </a:p>
        </p:txBody>
      </p:sp>
      <p:sp>
        <p:nvSpPr>
          <p:cNvPr id="8622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22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A8D10-FA35-7E46-B6E6-7A34DF12F4D6}" type="slidenum">
              <a:rPr lang="en-US">
                <a:solidFill>
                  <a:prstClr val="black"/>
                </a:solidFill>
              </a:rPr>
              <a:pPr/>
              <a:t>22</a:t>
            </a:fld>
            <a:endParaRPr lang="en-US">
              <a:solidFill>
                <a:prstClr val="black"/>
              </a:solidFill>
            </a:endParaRPr>
          </a:p>
        </p:txBody>
      </p:sp>
      <p:sp>
        <p:nvSpPr>
          <p:cNvPr id="8110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110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A8D10-FA35-7E46-B6E6-7A34DF12F4D6}" type="slidenum">
              <a:rPr lang="en-US">
                <a:solidFill>
                  <a:prstClr val="black"/>
                </a:solidFill>
              </a:rPr>
              <a:pPr/>
              <a:t>23</a:t>
            </a:fld>
            <a:endParaRPr lang="en-US">
              <a:solidFill>
                <a:prstClr val="black"/>
              </a:solidFill>
            </a:endParaRPr>
          </a:p>
        </p:txBody>
      </p:sp>
      <p:sp>
        <p:nvSpPr>
          <p:cNvPr id="8110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110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DA7CB1-060E-BC48-A79A-03C137B35097}" type="slidenum">
              <a:rPr lang="en-US"/>
              <a:pPr/>
              <a:t>24</a:t>
            </a:fld>
            <a:endParaRPr lang="en-US"/>
          </a:p>
        </p:txBody>
      </p:sp>
      <p:sp>
        <p:nvSpPr>
          <p:cNvPr id="1036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6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5FD60C-B64C-E042-9B98-28CF7E78CE40}" type="slidenum">
              <a:rPr lang="en-US"/>
              <a:pPr/>
              <a:t>25</a:t>
            </a:fld>
            <a:endParaRPr lang="en-US"/>
          </a:p>
        </p:txBody>
      </p:sp>
      <p:sp>
        <p:nvSpPr>
          <p:cNvPr id="103833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833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97EEF2F-DEF2-874E-BC81-514FDE9F214B}" type="slidenum">
              <a:rPr lang="en-US"/>
              <a:pPr/>
              <a:t>26</a:t>
            </a:fld>
            <a:endParaRPr lang="en-US"/>
          </a:p>
        </p:txBody>
      </p:sp>
      <p:sp>
        <p:nvSpPr>
          <p:cNvPr id="10424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424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DA7CB1-060E-BC48-A79A-03C137B35097}" type="slidenum">
              <a:rPr lang="en-US"/>
              <a:pPr/>
              <a:t>27</a:t>
            </a:fld>
            <a:endParaRPr lang="en-US"/>
          </a:p>
        </p:txBody>
      </p:sp>
      <p:sp>
        <p:nvSpPr>
          <p:cNvPr id="1036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6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DA7CB1-060E-BC48-A79A-03C137B35097}" type="slidenum">
              <a:rPr lang="en-US"/>
              <a:pPr/>
              <a:t>28</a:t>
            </a:fld>
            <a:endParaRPr lang="en-US"/>
          </a:p>
        </p:txBody>
      </p:sp>
      <p:sp>
        <p:nvSpPr>
          <p:cNvPr id="1036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6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29</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8D5EB9-4286-0843-A12F-64A0EAB80BD9}" type="slidenum">
              <a:rPr lang="en-US">
                <a:solidFill>
                  <a:prstClr val="black"/>
                </a:solidFill>
              </a:rPr>
              <a:pPr/>
              <a:t>3</a:t>
            </a:fld>
            <a:endParaRPr lang="en-US">
              <a:solidFill>
                <a:prstClr val="black"/>
              </a:solidFill>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2AA4D0-F38E-9C46-B1B0-9E31F853B3B9}" type="slidenum">
              <a:rPr lang="en-US">
                <a:solidFill>
                  <a:prstClr val="black"/>
                </a:solidFill>
              </a:rPr>
              <a:pPr/>
              <a:t>4</a:t>
            </a:fld>
            <a:endParaRPr lang="en-US">
              <a:solidFill>
                <a:prstClr val="black"/>
              </a:solidFill>
            </a:endParaRPr>
          </a:p>
        </p:txBody>
      </p:sp>
      <p:sp>
        <p:nvSpPr>
          <p:cNvPr id="9175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75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2AA4D0-F38E-9C46-B1B0-9E31F853B3B9}" type="slidenum">
              <a:rPr lang="en-US">
                <a:solidFill>
                  <a:prstClr val="black"/>
                </a:solidFill>
              </a:rPr>
              <a:pPr/>
              <a:t>5</a:t>
            </a:fld>
            <a:endParaRPr lang="en-US">
              <a:solidFill>
                <a:prstClr val="black"/>
              </a:solidFill>
            </a:endParaRPr>
          </a:p>
        </p:txBody>
      </p:sp>
      <p:sp>
        <p:nvSpPr>
          <p:cNvPr id="9175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75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CB83A3-409A-8D4A-B157-70F4F29CD8C9}" type="slidenum">
              <a:rPr lang="en-US">
                <a:solidFill>
                  <a:prstClr val="black"/>
                </a:solidFill>
              </a:rPr>
              <a:pPr/>
              <a:t>6</a:t>
            </a:fld>
            <a:endParaRPr lang="en-US">
              <a:solidFill>
                <a:prstClr val="black"/>
              </a:solidFill>
            </a:endParaRPr>
          </a:p>
        </p:txBody>
      </p:sp>
      <p:sp>
        <p:nvSpPr>
          <p:cNvPr id="919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9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2BD33A-60C9-6940-90B2-B7E75493F062}" type="slidenum">
              <a:rPr lang="en-US">
                <a:solidFill>
                  <a:prstClr val="black"/>
                </a:solidFill>
              </a:rPr>
              <a:pPr/>
              <a:t>7</a:t>
            </a:fld>
            <a:endParaRPr lang="en-US">
              <a:solidFill>
                <a:prstClr val="black"/>
              </a:solidFill>
            </a:endParaRPr>
          </a:p>
        </p:txBody>
      </p:sp>
      <p:sp>
        <p:nvSpPr>
          <p:cNvPr id="6932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32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C5E50F-F0C3-BC4A-934B-5205F75D6524}" type="slidenum">
              <a:rPr lang="en-US">
                <a:solidFill>
                  <a:prstClr val="black"/>
                </a:solidFill>
              </a:rPr>
              <a:pPr/>
              <a:t>8</a:t>
            </a:fld>
            <a:endParaRPr lang="en-US">
              <a:solidFill>
                <a:prstClr val="black"/>
              </a:solidFill>
            </a:endParaRPr>
          </a:p>
        </p:txBody>
      </p:sp>
      <p:sp>
        <p:nvSpPr>
          <p:cNvPr id="7895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95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5786BC6-C010-9F41-B3B4-358A7E3576DA}" type="slidenum">
              <a:rPr lang="en-US">
                <a:solidFill>
                  <a:prstClr val="black"/>
                </a:solidFill>
              </a:rPr>
              <a:pPr/>
              <a:t>9</a:t>
            </a:fld>
            <a:endParaRPr lang="en-US">
              <a:solidFill>
                <a:prstClr val="black"/>
              </a:solidFill>
            </a:endParaRPr>
          </a:p>
        </p:txBody>
      </p:sp>
      <p:sp>
        <p:nvSpPr>
          <p:cNvPr id="795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5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7F90308-D6A5-1C43-B00B-09485636B30A}"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7D791E53-ECCE-D349-A032-24E10B940AE7}"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EF65E665-BF67-B942-8112-8882EBF3F0C5}"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pPr algn="ctr"/>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9877394-CC30-F745-A1DB-03548AEB222E}"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slide" Target="slide27.xml"/><Relationship Id="rId12" Type="http://schemas.openxmlformats.org/officeDocument/2006/relationships/slide" Target="slide28.xml"/><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7.xml"/><Relationship Id="rId6" Type="http://schemas.openxmlformats.org/officeDocument/2006/relationships/slide" Target="slide11.xml"/><Relationship Id="rId7" Type="http://schemas.openxmlformats.org/officeDocument/2006/relationships/slide" Target="slide12.xml"/><Relationship Id="rId8" Type="http://schemas.openxmlformats.org/officeDocument/2006/relationships/slide" Target="slide20.xml"/><Relationship Id="rId9" Type="http://schemas.openxmlformats.org/officeDocument/2006/relationships/slide" Target="slide22.xml"/><Relationship Id="rId10" Type="http://schemas.openxmlformats.org/officeDocument/2006/relationships/slide" Target="slide2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200" dirty="0" smtClean="0">
                <a:solidFill>
                  <a:srgbClr val="000000"/>
                </a:solidFill>
              </a:rPr>
              <a:t>Dynamic Memory Management</a:t>
            </a:r>
            <a:endParaRPr lang="en-US" sz="3200" dirty="0">
              <a:solidFill>
                <a:srgbClr val="000000"/>
              </a:solidFill>
            </a:endParaRP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12</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819400" y="1601405"/>
            <a:ext cx="3505200" cy="400110"/>
          </a:xfrm>
          <a:prstGeom prst="rect">
            <a:avLst/>
          </a:prstGeom>
          <a:noFill/>
          <a:ln w="9525">
            <a:noFill/>
            <a:miter lim="800000"/>
            <a:headEnd/>
            <a:tailEnd/>
          </a:ln>
          <a:effectLst/>
        </p:spPr>
        <p:txBody>
          <a:bodyPr wrap="square">
            <a:prstTxWarp prst="textNoShape">
              <a:avLst/>
            </a:prstTxWarp>
            <a:spAutoFit/>
          </a:bodyPr>
          <a:lstStyle/>
          <a:p>
            <a:pPr algn="just"/>
            <a:r>
              <a:rPr lang="en-US" sz="1000" b="0" i="1" dirty="0" smtClean="0"/>
              <a:t>You have burdened your memory with exploded systems and useless names. </a:t>
            </a:r>
            <a:endParaRPr lang="en-US" sz="1000" b="0" i="1" dirty="0">
              <a:solidFill>
                <a:srgbClr val="000000"/>
              </a:solidFill>
            </a:endParaRPr>
          </a:p>
        </p:txBody>
      </p:sp>
      <p:sp>
        <p:nvSpPr>
          <p:cNvPr id="7" name="Rectangle 25"/>
          <p:cNvSpPr>
            <a:spLocks noChangeArrowheads="1"/>
          </p:cNvSpPr>
          <p:nvPr/>
        </p:nvSpPr>
        <p:spPr bwMode="auto">
          <a:xfrm>
            <a:off x="4267200" y="1905000"/>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Mary Shelley, </a:t>
            </a:r>
            <a:r>
              <a:rPr lang="en-US" sz="1000" b="0" i="1" dirty="0" smtClean="0"/>
              <a:t>Frankenstein,</a:t>
            </a:r>
            <a:r>
              <a:rPr lang="en-US" sz="1000" b="0" dirty="0" smtClean="0"/>
              <a:t> 1818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12.1  Dynamic allocation and </a:t>
            </a:r>
            <a:r>
              <a:rPr lang="en-US" sz="2400" b="0" u="sng" dirty="0" smtClean="0">
                <a:solidFill>
                  <a:srgbClr val="3333CC"/>
                </a:solidFill>
              </a:rPr>
              <a:t>the heap</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12.2  Linked lists</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12.3  Freeing memory</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12.4  Defining a </a:t>
            </a:r>
            <a:r>
              <a:rPr lang="en-US" sz="2000" u="sng" dirty="0" err="1" smtClean="0">
                <a:solidFill>
                  <a:srgbClr val="3333CC"/>
                </a:solidFill>
                <a:latin typeface="Courier New"/>
                <a:cs typeface="Courier New"/>
              </a:rPr>
              <a:t>CharStack</a:t>
            </a:r>
            <a:r>
              <a:rPr lang="en-US" sz="2400" b="0" u="sng" dirty="0" smtClean="0">
                <a:solidFill>
                  <a:srgbClr val="3333CC"/>
                </a:solidFill>
              </a:rPr>
              <a:t> c</a:t>
            </a:r>
            <a:r>
              <a:rPr lang="en-US" sz="2400" b="0" u="sng" dirty="0" smtClean="0">
                <a:solidFill>
                  <a:srgbClr val="3333CC"/>
                </a:solidFill>
              </a:rPr>
              <a:t>lass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12.5  Heap-stack diagrams</a:t>
            </a:r>
            <a:endParaRPr lang="en-US" sz="2400" b="0" u="sng" dirty="0">
              <a:solidFill>
                <a:srgbClr val="3333CC"/>
              </a:solidFill>
            </a:endParaRPr>
          </a:p>
        </p:txBody>
      </p:sp>
      <p:sp>
        <p:nvSpPr>
          <p:cNvPr id="17" name="Text Box 30">
            <a:hlinkClick r:id="rId9" action="ppaction://hlinksldjump"/>
          </p:cNvPr>
          <p:cNvSpPr txBox="1">
            <a:spLocks noChangeArrowheads="1"/>
          </p:cNvSpPr>
          <p:nvPr/>
        </p:nvSpPr>
        <p:spPr bwMode="auto">
          <a:xfrm>
            <a:off x="609600" y="4875293"/>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12.6  Unit testing</a:t>
            </a:r>
            <a:endParaRPr lang="en-US" sz="2400" b="0" u="sng" dirty="0">
              <a:solidFill>
                <a:srgbClr val="3333CC"/>
              </a:solidFill>
            </a:endParaRPr>
          </a:p>
        </p:txBody>
      </p:sp>
      <p:sp>
        <p:nvSpPr>
          <p:cNvPr id="18" name="Text Box 29">
            <a:hlinkClick r:id="rId10" action="ppaction://hlinksldjump"/>
          </p:cNvPr>
          <p:cNvSpPr txBox="1">
            <a:spLocks noChangeArrowheads="1"/>
          </p:cNvSpPr>
          <p:nvPr/>
        </p:nvSpPr>
        <p:spPr bwMode="auto">
          <a:xfrm>
            <a:off x="609600" y="527865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12.7  Copying objects</a:t>
            </a:r>
            <a:endParaRPr lang="en-US" sz="2400" b="0" u="sng" dirty="0">
              <a:solidFill>
                <a:srgbClr val="3333CC"/>
              </a:solidFill>
            </a:endParaRPr>
          </a:p>
        </p:txBody>
      </p:sp>
      <p:sp>
        <p:nvSpPr>
          <p:cNvPr id="19" name="Text Box 30">
            <a:hlinkClick r:id="rId11" action="ppaction://hlinksldjump"/>
          </p:cNvPr>
          <p:cNvSpPr txBox="1">
            <a:spLocks noChangeArrowheads="1"/>
          </p:cNvSpPr>
          <p:nvPr/>
        </p:nvSpPr>
        <p:spPr bwMode="auto">
          <a:xfrm>
            <a:off x="609600" y="567467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12.8  The uses of </a:t>
            </a:r>
            <a:r>
              <a:rPr lang="en-US" sz="2000" u="sng" dirty="0" smtClean="0">
                <a:solidFill>
                  <a:srgbClr val="3333CC"/>
                </a:solidFill>
                <a:latin typeface="Courier New"/>
                <a:cs typeface="Courier New"/>
              </a:rPr>
              <a:t>const</a:t>
            </a:r>
            <a:endParaRPr lang="en-US" sz="2400" b="0" u="sng" dirty="0">
              <a:solidFill>
                <a:srgbClr val="3333CC"/>
              </a:solidFill>
            </a:endParaRPr>
          </a:p>
        </p:txBody>
      </p:sp>
      <p:sp>
        <p:nvSpPr>
          <p:cNvPr id="20" name="Text Box 30">
            <a:hlinkClick r:id="rId12" action="ppaction://hlinksldjump"/>
          </p:cNvPr>
          <p:cNvSpPr txBox="1">
            <a:spLocks noChangeArrowheads="1"/>
          </p:cNvSpPr>
          <p:nvPr/>
        </p:nvSpPr>
        <p:spPr bwMode="auto">
          <a:xfrm>
            <a:off x="609600" y="6070303"/>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12.9 </a:t>
            </a:r>
            <a:r>
              <a:rPr lang="en-US" sz="2400" b="0" u="sng" dirty="0" smtClean="0">
                <a:solidFill>
                  <a:srgbClr val="3333CC"/>
                </a:solidFill>
              </a:rPr>
              <a:t> Efficiency of the </a:t>
            </a:r>
            <a:r>
              <a:rPr lang="en-US" sz="2000" u="sng" dirty="0" err="1" smtClean="0">
                <a:solidFill>
                  <a:srgbClr val="3333CC"/>
                </a:solidFill>
                <a:latin typeface="Courier New"/>
                <a:cs typeface="Courier New"/>
              </a:rPr>
              <a:t>CharStack</a:t>
            </a:r>
            <a:r>
              <a:rPr lang="en-US" sz="2400" b="0" u="sng" dirty="0" smtClean="0">
                <a:solidFill>
                  <a:srgbClr val="3333CC"/>
                </a:solidFill>
              </a:rPr>
              <a:t> </a:t>
            </a:r>
            <a:r>
              <a:rPr lang="en-US" sz="2400" b="0" u="sng" dirty="0" smtClean="0">
                <a:solidFill>
                  <a:srgbClr val="3333CC"/>
                </a:solidFill>
              </a:rPr>
              <a:t>class</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6482" name="Rectangle 2"/>
          <p:cNvSpPr>
            <a:spLocks noGrp="1" noChangeArrowheads="1"/>
          </p:cNvSpPr>
          <p:nvPr>
            <p:ph type="title"/>
          </p:nvPr>
        </p:nvSpPr>
        <p:spPr>
          <a:xfrm>
            <a:off x="0" y="76200"/>
            <a:ext cx="9144000" cy="1143000"/>
          </a:xfrm>
          <a:noFill/>
          <a:ln/>
        </p:spPr>
        <p:txBody>
          <a:bodyPr/>
          <a:lstStyle/>
          <a:p>
            <a:r>
              <a:rPr lang="en-US" sz="4000" smtClean="0">
                <a:solidFill>
                  <a:srgbClr val="FF0000"/>
                </a:solidFill>
              </a:rPr>
              <a:t>Memory Management</a:t>
            </a:r>
            <a:endParaRPr lang="en-US" dirty="0">
              <a:solidFill>
                <a:schemeClr val="tx1"/>
              </a:solidFill>
            </a:endParaRPr>
          </a:p>
        </p:txBody>
      </p:sp>
      <p:sp>
        <p:nvSpPr>
          <p:cNvPr id="916483"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dirty="0" smtClean="0"/>
              <a:t>The big challenge in working with dynamic allocation is freeing the heap memory you allocate.  Programs that fail to do so have what computer scientists call </a:t>
            </a:r>
            <a:r>
              <a:rPr lang="en-US" sz="2400" b="1" i="1" dirty="0" smtClean="0"/>
              <a:t>memory leaks</a:t>
            </a:r>
            <a:r>
              <a:rPr lang="en-US" sz="2400" i="1" dirty="0" smtClean="0"/>
              <a:t>.</a:t>
            </a:r>
            <a:endParaRPr lang="en-US" sz="2400" dirty="0" smtClean="0"/>
          </a:p>
          <a:p>
            <a:pPr algn="just">
              <a:lnSpc>
                <a:spcPct val="85000"/>
              </a:lnSpc>
              <a:spcBef>
                <a:spcPct val="0"/>
              </a:spcBef>
              <a:spcAft>
                <a:spcPct val="50000"/>
              </a:spcAft>
            </a:pPr>
            <a:r>
              <a:rPr lang="en-US" sz="2400" dirty="0" smtClean="0"/>
              <a:t>In </a:t>
            </a:r>
            <a:r>
              <a:rPr lang="en-US" sz="2400" dirty="0"/>
              <a:t>Java, objects are created on the heap and are automatically reclaimed by a </a:t>
            </a:r>
            <a:r>
              <a:rPr lang="en-US" sz="2400" b="1" i="1" dirty="0"/>
              <a:t>garbage collector </a:t>
            </a:r>
            <a:r>
              <a:rPr lang="en-US" sz="2400" dirty="0"/>
              <a:t>when those objects are no longer accessible.  This discipline makes memory management very easy and convenient.</a:t>
            </a:r>
          </a:p>
          <a:p>
            <a:pPr algn="just">
              <a:lnSpc>
                <a:spcPct val="85000"/>
              </a:lnSpc>
              <a:spcBef>
                <a:spcPct val="0"/>
              </a:spcBef>
              <a:spcAft>
                <a:spcPct val="20000"/>
              </a:spcAft>
            </a:pPr>
            <a:r>
              <a:rPr lang="en-US" sz="2400" dirty="0"/>
              <a:t>In C++, the situation is different for the following reasons:</a:t>
            </a:r>
          </a:p>
          <a:p>
            <a:pPr lvl="1" algn="just">
              <a:lnSpc>
                <a:spcPct val="85000"/>
              </a:lnSpc>
              <a:spcBef>
                <a:spcPct val="0"/>
              </a:spcBef>
              <a:spcAft>
                <a:spcPct val="20000"/>
              </a:spcAft>
            </a:pPr>
            <a:r>
              <a:rPr lang="en-US" sz="2200" dirty="0"/>
              <a:t>Objects can be allocated either on the stack or in the heap.</a:t>
            </a:r>
          </a:p>
          <a:p>
            <a:pPr lvl="1" algn="just">
              <a:lnSpc>
                <a:spcPct val="85000"/>
              </a:lnSpc>
              <a:spcBef>
                <a:spcPct val="0"/>
              </a:spcBef>
              <a:spcAft>
                <a:spcPct val="70000"/>
              </a:spcAft>
            </a:pPr>
            <a:r>
              <a:rPr lang="en-US" sz="2200" dirty="0"/>
              <a:t>C++ has no garbage collector, which means that programmers must manage memory allocation explicitly</a:t>
            </a:r>
            <a:r>
              <a:rPr lang="en-US" sz="2200" dirty="0" smtClean="0"/>
              <a:t>.</a:t>
            </a:r>
          </a:p>
          <a:p>
            <a:pPr algn="just">
              <a:lnSpc>
                <a:spcPct val="85000"/>
              </a:lnSpc>
              <a:spcBef>
                <a:spcPct val="0"/>
              </a:spcBef>
              <a:spcAft>
                <a:spcPct val="50000"/>
              </a:spcAft>
            </a:pPr>
            <a:r>
              <a:rPr lang="en-US" sz="2400" dirty="0" smtClean="0"/>
              <a:t>Fortunately, the designers of C++ made it possible to free memory allocated by objects when those objects go out of scope on the stack. . .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648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6483">
                                            <p:txEl>
                                              <p:pRg st="2" end="2"/>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916483">
                                            <p:txEl>
                                              <p:pRg st="3" end="3"/>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916483">
                                            <p:txEl>
                                              <p:pRg st="4" end="4"/>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9164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6483" grpId="0" build="p"/>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443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Destructors</a:t>
            </a:r>
            <a:endParaRPr lang="en-US" dirty="0">
              <a:solidFill>
                <a:schemeClr val="tx1"/>
              </a:solidFill>
            </a:endParaRPr>
          </a:p>
        </p:txBody>
      </p:sp>
      <p:sp>
        <p:nvSpPr>
          <p:cNvPr id="914435"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a:t>In C++, class definitions often include a </a:t>
            </a:r>
            <a:r>
              <a:rPr lang="en-US" sz="2400" b="1" i="1"/>
              <a:t>destructor</a:t>
            </a:r>
            <a:r>
              <a:rPr lang="en-US" sz="2400" i="1"/>
              <a:t>,</a:t>
            </a:r>
            <a:r>
              <a:rPr lang="en-US" sz="2400"/>
              <a:t> which specifies how to free the storage used to represent an instance of that class.</a:t>
            </a:r>
          </a:p>
          <a:p>
            <a:pPr algn="just">
              <a:lnSpc>
                <a:spcPct val="85000"/>
              </a:lnSpc>
              <a:spcBef>
                <a:spcPct val="0"/>
              </a:spcBef>
              <a:spcAft>
                <a:spcPct val="50000"/>
              </a:spcAft>
            </a:pPr>
            <a:r>
              <a:rPr lang="en-US" sz="2400"/>
              <a:t>The prototype for a destructor has no return type and uses the name of the class preceded by a tilde (</a:t>
            </a:r>
            <a:r>
              <a:rPr lang="en-US" sz="2000" b="1">
                <a:latin typeface="Courier New" charset="0"/>
              </a:rPr>
              <a:t>~</a:t>
            </a:r>
            <a:r>
              <a:rPr lang="en-US" sz="2400"/>
              <a:t>).  The destructor must not take any arguments.</a:t>
            </a:r>
          </a:p>
          <a:p>
            <a:pPr algn="just">
              <a:lnSpc>
                <a:spcPct val="85000"/>
              </a:lnSpc>
              <a:spcBef>
                <a:spcPct val="0"/>
              </a:spcBef>
              <a:spcAft>
                <a:spcPct val="50000"/>
              </a:spcAft>
            </a:pPr>
            <a:r>
              <a:rPr lang="en-US" sz="2400"/>
              <a:t>C++ calls the destructor automatically whenever a variable of a particular class is released.  For stack objects, this happens when the function returns.  The effect of this rule is that a C++ program that declares its objects as local variables on the stack will automatically reclaim those variables.</a:t>
            </a:r>
          </a:p>
          <a:p>
            <a:pPr algn="just">
              <a:lnSpc>
                <a:spcPct val="85000"/>
              </a:lnSpc>
              <a:spcBef>
                <a:spcPct val="0"/>
              </a:spcBef>
              <a:spcAft>
                <a:spcPct val="50000"/>
              </a:spcAft>
            </a:pPr>
            <a:r>
              <a:rPr lang="en-US" sz="2400"/>
              <a:t>If you instead allocate space for an object in the heap using </a:t>
            </a:r>
            <a:r>
              <a:rPr lang="en-US" sz="2000" b="1">
                <a:latin typeface="Courier New" charset="0"/>
              </a:rPr>
              <a:t>new</a:t>
            </a:r>
            <a:r>
              <a:rPr lang="en-US" sz="2400"/>
              <a:t>, you must explicitly free that object by calling </a:t>
            </a:r>
            <a:r>
              <a:rPr lang="en-US" sz="2000" b="1">
                <a:latin typeface="Courier New" charset="0"/>
              </a:rPr>
              <a:t>delete</a:t>
            </a:r>
            <a:r>
              <a:rPr lang="en-US" sz="2400"/>
              <a:t>.  Calling </a:t>
            </a:r>
            <a:r>
              <a:rPr lang="en-US" sz="2000" b="1">
                <a:latin typeface="Courier New" charset="0"/>
              </a:rPr>
              <a:t>delete</a:t>
            </a:r>
            <a:r>
              <a:rPr lang="en-US" sz="2400"/>
              <a:t> automatically invokes the destructor.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443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443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443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4435" grpId="0" build="p"/>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781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err="1" smtClean="0">
                <a:solidFill>
                  <a:srgbClr val="FF0000"/>
                </a:solidFill>
                <a:latin typeface="Courier New"/>
                <a:cs typeface="Courier New"/>
              </a:rPr>
              <a:t>CharStack</a:t>
            </a:r>
            <a:r>
              <a:rPr lang="en-US" sz="4000" dirty="0" smtClean="0">
                <a:solidFill>
                  <a:srgbClr val="FF0000"/>
                </a:solidFill>
              </a:rPr>
              <a:t> Class</a:t>
            </a:r>
            <a:endParaRPr lang="en-US" sz="4000" dirty="0">
              <a:solidFill>
                <a:schemeClr val="tx1"/>
              </a:solidFill>
            </a:endParaRPr>
          </a:p>
        </p:txBody>
      </p:sp>
      <p:grpSp>
        <p:nvGrpSpPr>
          <p:cNvPr id="2" name="Group 31"/>
          <p:cNvGrpSpPr>
            <a:grpSpLocks/>
          </p:cNvGrpSpPr>
          <p:nvPr/>
        </p:nvGrpSpPr>
        <p:grpSpPr bwMode="auto">
          <a:xfrm>
            <a:off x="495300" y="1460500"/>
            <a:ext cx="8153400" cy="661988"/>
            <a:chOff x="288" y="1103"/>
            <a:chExt cx="5136" cy="417"/>
          </a:xfrm>
        </p:grpSpPr>
        <p:sp>
          <p:nvSpPr>
            <p:cNvPr id="887840" name="Rectangle 3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41" name="Text Box 3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CharStack</a:t>
              </a:r>
              <a:r>
                <a:rPr lang="en-US" sz="2000" dirty="0" smtClean="0">
                  <a:solidFill>
                    <a:srgbClr val="000000"/>
                  </a:solidFill>
                  <a:latin typeface="Courier New" charset="0"/>
                </a:rPr>
                <a:t> </a:t>
              </a:r>
              <a:r>
                <a:rPr lang="en-US" sz="2000" dirty="0" err="1" smtClean="0">
                  <a:solidFill>
                    <a:srgbClr val="000000"/>
                  </a:solidFill>
                  <a:latin typeface="Courier New" charset="0"/>
                </a:rPr>
                <a:t>cstk</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887842" name="Text Box 3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Initializes an empty stack</a:t>
              </a:r>
              <a:r>
                <a:rPr lang="en-US" sz="1800" b="0" dirty="0">
                  <a:solidFill>
                    <a:srgbClr val="000000"/>
                  </a:solidFill>
                </a:rPr>
                <a:t>.</a:t>
              </a:r>
            </a:p>
          </p:txBody>
        </p:sp>
      </p:grpSp>
      <p:grpSp>
        <p:nvGrpSpPr>
          <p:cNvPr id="3" name="Group 35"/>
          <p:cNvGrpSpPr>
            <a:grpSpLocks/>
          </p:cNvGrpSpPr>
          <p:nvPr/>
        </p:nvGrpSpPr>
        <p:grpSpPr bwMode="auto">
          <a:xfrm>
            <a:off x="495300" y="2108200"/>
            <a:ext cx="8153400" cy="674688"/>
            <a:chOff x="288" y="1511"/>
            <a:chExt cx="5136" cy="425"/>
          </a:xfrm>
        </p:grpSpPr>
        <p:sp>
          <p:nvSpPr>
            <p:cNvPr id="887844" name="Rectangle 36"/>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45" name="Text Box 37"/>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cstk.size</a:t>
              </a:r>
              <a:r>
                <a:rPr lang="en-US" sz="2000" dirty="0" smtClean="0">
                  <a:solidFill>
                    <a:srgbClr val="000000"/>
                  </a:solidFill>
                  <a:latin typeface="Courier New" charset="0"/>
                </a:rPr>
                <a:t>(</a:t>
              </a:r>
              <a:r>
                <a:rPr lang="en-US" sz="2000" dirty="0">
                  <a:solidFill>
                    <a:srgbClr val="000000"/>
                  </a:solidFill>
                  <a:latin typeface="Courier New" charset="0"/>
                </a:rPr>
                <a:t>)</a:t>
              </a:r>
            </a:p>
          </p:txBody>
        </p:sp>
        <p:sp>
          <p:nvSpPr>
            <p:cNvPr id="887846" name="Text Box 38"/>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Returns the number of characters pushed onto the stack.</a:t>
              </a:r>
              <a:endParaRPr lang="en-US" sz="1800" b="0" dirty="0">
                <a:solidFill>
                  <a:srgbClr val="000000"/>
                </a:solidFill>
              </a:endParaRPr>
            </a:p>
          </p:txBody>
        </p:sp>
      </p:grpSp>
      <p:grpSp>
        <p:nvGrpSpPr>
          <p:cNvPr id="4" name="Group 39"/>
          <p:cNvGrpSpPr>
            <a:grpSpLocks/>
          </p:cNvGrpSpPr>
          <p:nvPr/>
        </p:nvGrpSpPr>
        <p:grpSpPr bwMode="auto">
          <a:xfrm>
            <a:off x="495300" y="2768600"/>
            <a:ext cx="8153400" cy="661988"/>
            <a:chOff x="288" y="1103"/>
            <a:chExt cx="5136" cy="417"/>
          </a:xfrm>
        </p:grpSpPr>
        <p:sp>
          <p:nvSpPr>
            <p:cNvPr id="887848" name="Rectangle 40"/>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49" name="Text Box 41"/>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cstk.isEmpty</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887850" name="Text Box 42"/>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Returns </a:t>
              </a:r>
              <a:r>
                <a:rPr lang="en-US" sz="1600" dirty="0" smtClean="0">
                  <a:solidFill>
                    <a:srgbClr val="000000"/>
                  </a:solidFill>
                  <a:latin typeface="Courier New" charset="0"/>
                </a:rPr>
                <a:t>true</a:t>
              </a:r>
              <a:r>
                <a:rPr lang="en-US" sz="1800" b="0" dirty="0" smtClean="0">
                  <a:solidFill>
                    <a:srgbClr val="000000"/>
                  </a:solidFill>
                </a:rPr>
                <a:t> if the stack is empty.  </a:t>
              </a:r>
              <a:endParaRPr lang="en-US" sz="1800" b="0" dirty="0">
                <a:solidFill>
                  <a:srgbClr val="000000"/>
                </a:solidFill>
              </a:endParaRPr>
            </a:p>
          </p:txBody>
        </p:sp>
      </p:grpSp>
      <p:grpSp>
        <p:nvGrpSpPr>
          <p:cNvPr id="5" name="Group 43"/>
          <p:cNvGrpSpPr>
            <a:grpSpLocks/>
          </p:cNvGrpSpPr>
          <p:nvPr/>
        </p:nvGrpSpPr>
        <p:grpSpPr bwMode="auto">
          <a:xfrm>
            <a:off x="495300" y="3416300"/>
            <a:ext cx="8153400" cy="674688"/>
            <a:chOff x="288" y="1511"/>
            <a:chExt cx="5136" cy="425"/>
          </a:xfrm>
        </p:grpSpPr>
        <p:sp>
          <p:nvSpPr>
            <p:cNvPr id="887852" name="Rectangle 44"/>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53" name="Text Box 45"/>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cstk.clear</a:t>
              </a:r>
              <a:r>
                <a:rPr lang="en-US" sz="2000" dirty="0" smtClean="0">
                  <a:solidFill>
                    <a:srgbClr val="000000"/>
                  </a:solidFill>
                  <a:latin typeface="Courier New" charset="0"/>
                </a:rPr>
                <a:t>(</a:t>
              </a:r>
              <a:r>
                <a:rPr lang="en-US" sz="2000" dirty="0">
                  <a:solidFill>
                    <a:srgbClr val="000000"/>
                  </a:solidFill>
                  <a:latin typeface="Courier New" charset="0"/>
                </a:rPr>
                <a:t>)</a:t>
              </a:r>
            </a:p>
          </p:txBody>
        </p:sp>
        <p:sp>
          <p:nvSpPr>
            <p:cNvPr id="887854" name="Text Box 46"/>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Deletes all characters from the stack.</a:t>
              </a:r>
              <a:endParaRPr lang="en-US" sz="1800" b="0" dirty="0">
                <a:solidFill>
                  <a:srgbClr val="000000"/>
                </a:solidFill>
              </a:endParaRPr>
            </a:p>
          </p:txBody>
        </p:sp>
      </p:grpSp>
      <p:grpSp>
        <p:nvGrpSpPr>
          <p:cNvPr id="6" name="Group 47"/>
          <p:cNvGrpSpPr>
            <a:grpSpLocks/>
          </p:cNvGrpSpPr>
          <p:nvPr/>
        </p:nvGrpSpPr>
        <p:grpSpPr bwMode="auto">
          <a:xfrm>
            <a:off x="495300" y="4076700"/>
            <a:ext cx="8153400" cy="674688"/>
            <a:chOff x="312" y="2856"/>
            <a:chExt cx="5136" cy="425"/>
          </a:xfrm>
        </p:grpSpPr>
        <p:sp>
          <p:nvSpPr>
            <p:cNvPr id="887856" name="Rectangle 48"/>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57" name="Text Box 49"/>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cstk.push(ch</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887858" name="Text Box 50"/>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Pushes a new character onto the stack.</a:t>
              </a:r>
              <a:endParaRPr lang="en-US" sz="1800" b="0" dirty="0">
                <a:solidFill>
                  <a:srgbClr val="000000"/>
                </a:solidFill>
              </a:endParaRPr>
            </a:p>
          </p:txBody>
        </p:sp>
      </p:grpSp>
      <p:grpSp>
        <p:nvGrpSpPr>
          <p:cNvPr id="7" name="Group 51"/>
          <p:cNvGrpSpPr>
            <a:grpSpLocks/>
          </p:cNvGrpSpPr>
          <p:nvPr/>
        </p:nvGrpSpPr>
        <p:grpSpPr bwMode="auto">
          <a:xfrm>
            <a:off x="495300" y="4735513"/>
            <a:ext cx="8153400" cy="674687"/>
            <a:chOff x="312" y="2856"/>
            <a:chExt cx="5136" cy="425"/>
          </a:xfrm>
        </p:grpSpPr>
        <p:sp>
          <p:nvSpPr>
            <p:cNvPr id="887860" name="Rectangle 52"/>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887861" name="Text Box 53"/>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cstk.pop</a:t>
              </a:r>
              <a:r>
                <a:rPr lang="en-US" sz="2000" dirty="0" smtClean="0">
                  <a:solidFill>
                    <a:srgbClr val="000000"/>
                  </a:solidFill>
                  <a:latin typeface="Courier New" charset="0"/>
                </a:rPr>
                <a:t>(</a:t>
              </a:r>
              <a:r>
                <a:rPr lang="en-US" sz="2000" dirty="0">
                  <a:solidFill>
                    <a:srgbClr val="000000"/>
                  </a:solidFill>
                  <a:latin typeface="Courier New" charset="0"/>
                </a:rPr>
                <a:t>)</a:t>
              </a:r>
            </a:p>
          </p:txBody>
        </p:sp>
        <p:sp>
          <p:nvSpPr>
            <p:cNvPr id="887862" name="Text Box 54"/>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Removes and returns the top character from the stack.</a:t>
              </a:r>
              <a:endParaRPr lang="en-US" sz="1800" b="0" dirty="0">
                <a:solidFill>
                  <a:srgbClr val="000000"/>
                </a:solidFill>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0579" name="Text Box 3"/>
          <p:cNvSpPr txBox="1">
            <a:spLocks noChangeArrowheads="1"/>
          </p:cNvSpPr>
          <p:nvPr/>
        </p:nvSpPr>
        <p:spPr bwMode="auto">
          <a:xfrm>
            <a:off x="398463" y="1193800"/>
            <a:ext cx="8440737" cy="5201425"/>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a:t>
            </a:r>
            <a:r>
              <a:rPr lang="en-US" sz="1600" dirty="0" smtClean="0">
                <a:solidFill>
                  <a:srgbClr val="0000FF"/>
                </a:solidFill>
                <a:latin typeface="Courier New" charset="0"/>
              </a:rPr>
              <a:t> </a:t>
            </a:r>
            <a:r>
              <a:rPr lang="en-US" sz="1600" dirty="0" err="1" smtClean="0">
                <a:solidFill>
                  <a:srgbClr val="0000FF"/>
                </a:solidFill>
                <a:latin typeface="Courier New" charset="0"/>
              </a:rPr>
              <a:t>charstack.h</a:t>
            </a:r>
            <a:endParaRPr lang="en-US" sz="1600" dirty="0" smtClean="0">
              <a:solidFill>
                <a:srgbClr val="0000FF"/>
              </a:solidFill>
              <a:latin typeface="Courier New" charset="0"/>
            </a:endParaRPr>
          </a:p>
          <a:p>
            <a:r>
              <a:rPr lang="en-US" sz="1600" dirty="0">
                <a:solidFill>
                  <a:srgbClr val="0000FF"/>
                </a:solidFill>
                <a:latin typeface="Courier New" charset="0"/>
              </a:rPr>
              <a:t> * ------------</a:t>
            </a:r>
            <a:r>
              <a:rPr lang="en-US" sz="1600" dirty="0" smtClean="0">
                <a:solidFill>
                  <a:srgbClr val="0000FF"/>
                </a:solidFill>
                <a:latin typeface="Courier New" charset="0"/>
              </a:rPr>
              <a:t>-----</a:t>
            </a:r>
          </a:p>
          <a:p>
            <a:r>
              <a:rPr lang="en-US" sz="1600" dirty="0">
                <a:solidFill>
                  <a:srgbClr val="0000FF"/>
                </a:solidFill>
                <a:latin typeface="Courier New" charset="0"/>
              </a:rPr>
              <a:t> *</a:t>
            </a:r>
            <a:r>
              <a:rPr lang="en-US" sz="1600" dirty="0" smtClean="0">
                <a:solidFill>
                  <a:srgbClr val="0000FF"/>
                </a:solidFill>
                <a:latin typeface="Courier New" charset="0"/>
              </a:rPr>
              <a:t> This interface defines the </a:t>
            </a:r>
            <a:r>
              <a:rPr lang="en-US" sz="1600" dirty="0" err="1" smtClean="0">
                <a:solidFill>
                  <a:srgbClr val="0000FF"/>
                </a:solidFill>
                <a:latin typeface="Courier New" charset="0"/>
              </a:rPr>
              <a:t>CharStack</a:t>
            </a:r>
            <a:r>
              <a:rPr lang="en-US" sz="1600" dirty="0" smtClean="0">
                <a:solidFill>
                  <a:srgbClr val="0000FF"/>
                </a:solidFill>
                <a:latin typeface="Courier New" charset="0"/>
              </a:rPr>
              <a:t> class.</a:t>
            </a:r>
          </a:p>
          <a:p>
            <a:r>
              <a:rPr lang="en-US" sz="1600" dirty="0" smtClean="0">
                <a:solidFill>
                  <a:srgbClr val="0000FF"/>
                </a:solidFill>
                <a:latin typeface="Courier New" charset="0"/>
              </a:rPr>
              <a:t> </a:t>
            </a:r>
            <a:r>
              <a:rPr lang="en-US" sz="1600" dirty="0">
                <a:solidFill>
                  <a:srgbClr val="0000FF"/>
                </a:solidFill>
                <a:latin typeface="Courier New" charset="0"/>
              </a:rPr>
              <a:t>*/</a:t>
            </a:r>
          </a:p>
          <a:p>
            <a:endParaRPr lang="en-US" sz="1200" dirty="0">
              <a:solidFill>
                <a:srgbClr val="000000"/>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ifndef</a:t>
            </a:r>
            <a:r>
              <a:rPr lang="en-US" sz="1600" dirty="0">
                <a:solidFill>
                  <a:srgbClr val="000000"/>
                </a:solidFill>
                <a:latin typeface="Courier New" charset="0"/>
              </a:rPr>
              <a:t> </a:t>
            </a:r>
            <a:r>
              <a:rPr lang="en-US" sz="1600" dirty="0" smtClean="0">
                <a:solidFill>
                  <a:srgbClr val="000000"/>
                </a:solidFill>
                <a:latin typeface="Courier New" charset="0"/>
              </a:rPr>
              <a:t>_</a:t>
            </a:r>
            <a:r>
              <a:rPr lang="en-US" sz="1600" dirty="0" err="1" smtClean="0">
                <a:solidFill>
                  <a:srgbClr val="000000"/>
                </a:solidFill>
                <a:latin typeface="Courier New" charset="0"/>
              </a:rPr>
              <a:t>charstack_h</a:t>
            </a:r>
            <a:endParaRPr lang="en-US" sz="1600" dirty="0">
              <a:solidFill>
                <a:srgbClr val="000000"/>
              </a:solidFill>
              <a:latin typeface="Courier New" charset="0"/>
            </a:endParaRPr>
          </a:p>
          <a:p>
            <a:r>
              <a:rPr lang="en-US" sz="1600" dirty="0">
                <a:solidFill>
                  <a:srgbClr val="000000"/>
                </a:solidFill>
                <a:latin typeface="Courier New" charset="0"/>
              </a:rPr>
              <a:t>#define </a:t>
            </a:r>
            <a:r>
              <a:rPr lang="en-US" sz="1600" dirty="0" smtClean="0">
                <a:solidFill>
                  <a:srgbClr val="000000"/>
                </a:solidFill>
                <a:latin typeface="Courier New" charset="0"/>
              </a:rPr>
              <a:t>_</a:t>
            </a:r>
            <a:r>
              <a:rPr lang="en-US" sz="1600" dirty="0" err="1" smtClean="0">
                <a:solidFill>
                  <a:srgbClr val="000000"/>
                </a:solidFill>
                <a:latin typeface="Courier New" charset="0"/>
              </a:rPr>
              <a:t>charstack_h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a:solidFill>
                  <a:srgbClr val="000000"/>
                </a:solidFill>
                <a:latin typeface="Courier New" charset="0"/>
              </a:rPr>
              <a:t>class</a:t>
            </a:r>
            <a:r>
              <a:rPr lang="en-US" sz="1600" dirty="0" smtClean="0">
                <a:solidFill>
                  <a:srgbClr val="000000"/>
                </a:solidFill>
                <a:latin typeface="Courier New" charset="0"/>
              </a:rPr>
              <a:t> </a:t>
            </a:r>
            <a:r>
              <a:rPr lang="en-US" sz="1600" dirty="0" err="1" smtClean="0">
                <a:solidFill>
                  <a:srgbClr val="000000"/>
                </a:solidFill>
                <a:latin typeface="Courier New" charset="0"/>
              </a:rPr>
              <a:t>CharStack</a:t>
            </a:r>
            <a:r>
              <a:rPr lang="en-US" sz="1600" dirty="0" smtClean="0">
                <a:solidFill>
                  <a:srgbClr val="000000"/>
                </a:solidFill>
                <a:latin typeface="Courier New" charset="0"/>
              </a:rPr>
              <a:t> {</a:t>
            </a:r>
          </a:p>
          <a:p>
            <a:r>
              <a:rPr lang="en-US" sz="1600" dirty="0" smtClean="0">
                <a:solidFill>
                  <a:srgbClr val="000000"/>
                </a:solidFill>
                <a:latin typeface="Courier New" charset="0"/>
              </a:rPr>
              <a:t>public:</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a:t>
            </a:r>
            <a:r>
              <a:rPr lang="en-US" sz="1600" dirty="0" err="1" smtClean="0">
                <a:solidFill>
                  <a:srgbClr val="0000FF"/>
                </a:solidFill>
                <a:latin typeface="Courier New" charset="0"/>
              </a:rPr>
              <a:t>CharStack</a:t>
            </a:r>
            <a:r>
              <a:rPr lang="en-US" sz="1600" dirty="0" smtClean="0">
                <a:solidFill>
                  <a:srgbClr val="0000FF"/>
                </a:solidFill>
                <a:latin typeface="Courier New" charset="0"/>
              </a:rPr>
              <a:t> constructor and destructor</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constructor initializes an empty stack.  The destructor</a:t>
            </a:r>
          </a:p>
          <a:p>
            <a:r>
              <a:rPr lang="en-US" sz="1600" dirty="0" smtClean="0">
                <a:solidFill>
                  <a:srgbClr val="0000FF"/>
                </a:solidFill>
                <a:latin typeface="Courier New" charset="0"/>
              </a:rPr>
              <a:t> * is responsible for freeing heap storage.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CharStack</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CharStack</a:t>
            </a:r>
            <a:r>
              <a:rPr lang="en-US" sz="1600" dirty="0" smtClean="0">
                <a:solidFill>
                  <a:srgbClr val="000000"/>
                </a:solidFill>
                <a:latin typeface="Courier New" charset="0"/>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charstack.h</a:t>
            </a:r>
            <a:r>
              <a:rPr lang="en-US" sz="4000" dirty="0" smtClean="0">
                <a:solidFill>
                  <a:srgbClr val="FF0000"/>
                </a:solidFill>
              </a:rPr>
              <a:t> </a:t>
            </a:r>
            <a:r>
              <a:rPr lang="en-US" sz="4000" dirty="0">
                <a:solidFill>
                  <a:srgbClr val="FF0000"/>
                </a:solidFill>
              </a:rPr>
              <a:t>Interface</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2627" name="Text Box 3"/>
          <p:cNvSpPr txBox="1">
            <a:spLocks noChangeArrowheads="1"/>
          </p:cNvSpPr>
          <p:nvPr/>
        </p:nvSpPr>
        <p:spPr bwMode="auto">
          <a:xfrm>
            <a:off x="373063" y="1193800"/>
            <a:ext cx="8440737" cy="5201425"/>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charstack.h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interface defines the </a:t>
            </a:r>
            <a:r>
              <a:rPr lang="en-US" sz="1600" dirty="0" err="1" smtClean="0">
                <a:solidFill>
                  <a:srgbClr val="0000FF"/>
                </a:solidFill>
                <a:latin typeface="Courier New" charset="0"/>
              </a:rPr>
              <a:t>CharStack</a:t>
            </a:r>
            <a:r>
              <a:rPr lang="en-US" sz="1600" dirty="0" smtClean="0">
                <a:solidFill>
                  <a:srgbClr val="0000FF"/>
                </a:solidFill>
                <a:latin typeface="Courier New" charset="0"/>
              </a:rPr>
              <a:t> class.</a:t>
            </a:r>
          </a:p>
          <a:p>
            <a:r>
              <a:rPr lang="en-US" sz="1600" dirty="0" smtClean="0">
                <a:solidFill>
                  <a:srgbClr val="0000FF"/>
                </a:solidFill>
                <a:latin typeface="Courier New" charset="0"/>
              </a:rPr>
              <a:t> */</a:t>
            </a:r>
          </a:p>
          <a:p>
            <a:endParaRPr lang="en-US" sz="12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ifndef</a:t>
            </a:r>
            <a:r>
              <a:rPr lang="en-US" sz="1600" dirty="0" smtClean="0">
                <a:solidFill>
                  <a:srgbClr val="000000"/>
                </a:solidFill>
                <a:latin typeface="Courier New" charset="0"/>
              </a:rPr>
              <a:t> _</a:t>
            </a:r>
            <a:r>
              <a:rPr lang="en-US" sz="1600" dirty="0" err="1" smtClean="0">
                <a:solidFill>
                  <a:srgbClr val="000000"/>
                </a:solidFill>
                <a:latin typeface="Courier New" charset="0"/>
              </a:rPr>
              <a:t>charstack_h</a:t>
            </a:r>
            <a:endParaRPr lang="en-US" sz="1600" dirty="0" smtClean="0">
              <a:solidFill>
                <a:srgbClr val="000000"/>
              </a:solidFill>
              <a:latin typeface="Courier New" charset="0"/>
            </a:endParaRPr>
          </a:p>
          <a:p>
            <a:r>
              <a:rPr lang="en-US" sz="1600" dirty="0" smtClean="0">
                <a:solidFill>
                  <a:srgbClr val="000000"/>
                </a:solidFill>
                <a:latin typeface="Courier New" charset="0"/>
              </a:rPr>
              <a:t>#define _</a:t>
            </a:r>
            <a:r>
              <a:rPr lang="en-US" sz="1600" dirty="0" err="1" smtClean="0">
                <a:solidFill>
                  <a:srgbClr val="000000"/>
                </a:solidFill>
                <a:latin typeface="Courier New" charset="0"/>
              </a:rPr>
              <a:t>charstack_h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00"/>
                </a:solidFill>
                <a:latin typeface="Courier New" charset="0"/>
              </a:rPr>
              <a:t>class </a:t>
            </a:r>
            <a:r>
              <a:rPr lang="en-US" sz="1600" dirty="0" err="1" smtClean="0">
                <a:solidFill>
                  <a:srgbClr val="000000"/>
                </a:solidFill>
                <a:latin typeface="Courier New" charset="0"/>
              </a:rPr>
              <a:t>CharStack</a:t>
            </a:r>
            <a:r>
              <a:rPr lang="en-US" sz="1600" dirty="0" smtClean="0">
                <a:solidFill>
                  <a:srgbClr val="000000"/>
                </a:solidFill>
                <a:latin typeface="Courier New" charset="0"/>
              </a:rPr>
              <a:t> {</a:t>
            </a:r>
          </a:p>
          <a:p>
            <a:r>
              <a:rPr lang="en-US" sz="1600" dirty="0" smtClean="0">
                <a:solidFill>
                  <a:srgbClr val="000000"/>
                </a:solidFill>
                <a:latin typeface="Courier New" charset="0"/>
              </a:rPr>
              <a:t>public:</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a:t>
            </a:r>
            <a:r>
              <a:rPr lang="en-US" sz="1600" dirty="0" err="1" smtClean="0">
                <a:solidFill>
                  <a:srgbClr val="0000FF"/>
                </a:solidFill>
                <a:latin typeface="Courier New" charset="0"/>
              </a:rPr>
              <a:t>CharStack</a:t>
            </a:r>
            <a:r>
              <a:rPr lang="en-US" sz="1600" dirty="0" smtClean="0">
                <a:solidFill>
                  <a:srgbClr val="0000FF"/>
                </a:solidFill>
                <a:latin typeface="Courier New" charset="0"/>
              </a:rPr>
              <a:t> constructor and destructor</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constructor initializes an empty stack.  The destructor</a:t>
            </a:r>
          </a:p>
          <a:p>
            <a:r>
              <a:rPr lang="en-US" sz="1600" dirty="0" smtClean="0">
                <a:solidFill>
                  <a:srgbClr val="0000FF"/>
                </a:solidFill>
                <a:latin typeface="Courier New" charset="0"/>
              </a:rPr>
              <a:t> * is responsible for freeing heap storage.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CharStack</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CharStack</a:t>
            </a:r>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1"/>
            <a:chOff x="240" y="720"/>
            <a:chExt cx="5280" cy="331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0" name="Text Box 6"/>
            <p:cNvSpPr txBox="1">
              <a:spLocks noChangeArrowheads="1"/>
            </p:cNvSpPr>
            <p:nvPr/>
          </p:nvSpPr>
          <p:spPr bwMode="auto">
            <a:xfrm>
              <a:off x="251" y="752"/>
              <a:ext cx="5261" cy="254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Methods: size, </a:t>
              </a:r>
              <a:r>
                <a:rPr lang="en-US" sz="1600" dirty="0" err="1" smtClean="0">
                  <a:solidFill>
                    <a:srgbClr val="0000FF"/>
                  </a:solidFill>
                  <a:latin typeface="Courier New" charset="0"/>
                </a:rPr>
                <a:t>isEmpty</a:t>
              </a:r>
              <a:r>
                <a:rPr lang="en-US" sz="1600" dirty="0" smtClean="0">
                  <a:solidFill>
                    <a:srgbClr val="0000FF"/>
                  </a:solidFill>
                  <a:latin typeface="Courier New" charset="0"/>
                </a:rPr>
                <a:t>, clear, push, pop</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These methods work exactly as they do for the Stack class.</a:t>
              </a:r>
            </a:p>
            <a:p>
              <a:r>
                <a:rPr lang="en-US" sz="1600" dirty="0" smtClean="0">
                  <a:solidFill>
                    <a:srgbClr val="0000FF"/>
                  </a:solidFill>
                  <a:latin typeface="Courier New" charset="0"/>
                </a:rPr>
                <a:t> * The peek method is deleted here to save space.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size();</a:t>
              </a:r>
            </a:p>
            <a:p>
              <a:r>
                <a:rPr lang="en-US" sz="1600" dirty="0" smtClean="0">
                  <a:solidFill>
                    <a:srgbClr val="000000"/>
                  </a:solidFill>
                  <a:latin typeface="Courier New" charset="0"/>
                </a:rPr>
                <a:t>   </a:t>
              </a:r>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isEmpty</a:t>
              </a:r>
              <a:r>
                <a:rPr lang="en-US" sz="1600" dirty="0" smtClean="0">
                  <a:solidFill>
                    <a:srgbClr val="000000"/>
                  </a:solidFill>
                  <a:latin typeface="Courier New" charset="0"/>
                </a:rPr>
                <a:t>();</a:t>
              </a:r>
            </a:p>
            <a:p>
              <a:r>
                <a:rPr lang="en-US" sz="1600" dirty="0" smtClean="0">
                  <a:solidFill>
                    <a:srgbClr val="000000"/>
                  </a:solidFill>
                  <a:latin typeface="Courier New" charset="0"/>
                </a:rPr>
                <a:t>   void clear();</a:t>
              </a:r>
            </a:p>
            <a:p>
              <a:r>
                <a:rPr lang="en-US" sz="1600" dirty="0" smtClean="0">
                  <a:solidFill>
                    <a:srgbClr val="000000"/>
                  </a:solidFill>
                  <a:latin typeface="Courier New" charset="0"/>
                </a:rPr>
                <a:t>   void </a:t>
              </a:r>
              <a:r>
                <a:rPr lang="en-US" sz="1600" dirty="0" err="1" smtClean="0">
                  <a:solidFill>
                    <a:srgbClr val="000000"/>
                  </a:solidFill>
                  <a:latin typeface="Courier New" charset="0"/>
                </a:rPr>
                <a:t>push(char</a:t>
              </a:r>
              <a:r>
                <a:rPr lang="en-US" sz="1600" dirty="0" smtClean="0">
                  <a:solidFill>
                    <a:srgbClr val="000000"/>
                  </a:solidFill>
                  <a:latin typeface="Courier New" charset="0"/>
                </a:rPr>
                <a:t> </a:t>
              </a:r>
              <a:r>
                <a:rPr lang="en-US" sz="1600" dirty="0" err="1" smtClean="0">
                  <a:solidFill>
                    <a:srgbClr val="000000"/>
                  </a:solidFill>
                  <a:latin typeface="Courier New" charset="0"/>
                </a:rPr>
                <a:t>ch</a:t>
              </a:r>
              <a:r>
                <a:rPr lang="en-US" sz="1600" dirty="0" smtClean="0">
                  <a:solidFill>
                    <a:srgbClr val="000000"/>
                  </a:solidFill>
                  <a:latin typeface="Courier New" charset="0"/>
                </a:rPr>
                <a:t>);</a:t>
              </a:r>
            </a:p>
            <a:p>
              <a:r>
                <a:rPr lang="en-US" sz="1600" dirty="0" smtClean="0">
                  <a:solidFill>
                    <a:srgbClr val="000000"/>
                  </a:solidFill>
                  <a:latin typeface="Courier New" charset="0"/>
                </a:rPr>
                <a:t>   char pop();</a:t>
              </a: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a:t>
              </a:r>
              <a:r>
                <a:rPr lang="en-US" sz="1600" dirty="0" err="1" smtClean="0">
                  <a:solidFill>
                    <a:srgbClr val="000000"/>
                  </a:solidFill>
                  <a:latin typeface="Courier New" charset="0"/>
                </a:rPr>
                <a:t>charstackpriv.h</a:t>
              </a:r>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endif</a:t>
              </a:r>
              <a:endParaRPr lang="en-US" sz="1600" dirty="0">
                <a:solidFill>
                  <a:srgbClr val="000000"/>
                </a:solidFill>
                <a:latin typeface="Courier New" charset="0"/>
              </a:endParaRP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charstack.h</a:t>
            </a:r>
            <a:r>
              <a:rPr lang="en-US" sz="4000" dirty="0" smtClean="0">
                <a:solidFill>
                  <a:srgbClr val="FF0000"/>
                </a:solidFill>
              </a:rPr>
              <a:t> Interface</a:t>
            </a:r>
            <a:endParaRPr lang="en-US" sz="4000" dirty="0">
              <a:solidFill>
                <a:srgbClr val="FF0000"/>
              </a:solidFill>
            </a:endParaRP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0579" name="Text Box 3"/>
          <p:cNvSpPr txBox="1">
            <a:spLocks noChangeArrowheads="1"/>
          </p:cNvSpPr>
          <p:nvPr/>
        </p:nvSpPr>
        <p:spPr bwMode="auto">
          <a:xfrm>
            <a:off x="398463" y="1193800"/>
            <a:ext cx="8440737" cy="4524316"/>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charstackpriv.h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contains the private data for the </a:t>
            </a:r>
            <a:r>
              <a:rPr lang="en-US" sz="1600" dirty="0" err="1" smtClean="0">
                <a:solidFill>
                  <a:srgbClr val="0000FF"/>
                </a:solidFill>
                <a:latin typeface="Courier New" charset="0"/>
              </a:rPr>
              <a:t>CharStack</a:t>
            </a:r>
            <a:r>
              <a:rPr lang="en-US" sz="1600" dirty="0" smtClean="0">
                <a:solidFill>
                  <a:srgbClr val="0000FF"/>
                </a:solidFill>
                <a:latin typeface="Courier New" charset="0"/>
              </a:rPr>
              <a:t> class.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private:</a:t>
            </a:r>
          </a:p>
          <a:p>
            <a:endParaRPr lang="en-US" sz="1600" dirty="0" smtClean="0">
              <a:solidFill>
                <a:srgbClr val="000000"/>
              </a:solidFill>
              <a:latin typeface="Courier New" charset="0"/>
            </a:endParaRPr>
          </a:p>
          <a:p>
            <a:r>
              <a:rPr lang="en-US" sz="1600" dirty="0" smtClean="0">
                <a:solidFill>
                  <a:srgbClr val="0000FF"/>
                </a:solidFill>
                <a:latin typeface="Courier New" charset="0"/>
              </a:rPr>
              <a:t>/* Instance variables */</a:t>
            </a:r>
          </a:p>
          <a:p>
            <a:endParaRPr lang="en-US" sz="1600" dirty="0" smtClean="0">
              <a:solidFill>
                <a:srgbClr val="000000"/>
              </a:solidFill>
              <a:latin typeface="Courier New" charset="0"/>
            </a:endParaRPr>
          </a:p>
          <a:p>
            <a:r>
              <a:rPr lang="en-US" sz="1600" dirty="0" smtClean="0">
                <a:solidFill>
                  <a:srgbClr val="000000"/>
                </a:solidFill>
                <a:latin typeface="Courier New" charset="0"/>
              </a:rPr>
              <a:t>   char *array;          </a:t>
            </a:r>
            <a:r>
              <a:rPr lang="en-US" sz="1600" dirty="0" smtClean="0">
                <a:solidFill>
                  <a:srgbClr val="0000FF"/>
                </a:solidFill>
                <a:latin typeface="Courier New" charset="0"/>
              </a:rPr>
              <a:t>/* Dynamic array of characters   */</a:t>
            </a: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capacity;         </a:t>
            </a:r>
            <a:r>
              <a:rPr lang="en-US" sz="1600" dirty="0" smtClean="0">
                <a:solidFill>
                  <a:srgbClr val="0000FF"/>
                </a:solidFill>
                <a:latin typeface="Courier New" charset="0"/>
              </a:rPr>
              <a:t>/* Allocated size of that array  */</a:t>
            </a: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count;            </a:t>
            </a:r>
            <a:r>
              <a:rPr lang="en-US" sz="1600" dirty="0" smtClean="0">
                <a:solidFill>
                  <a:srgbClr val="0000FF"/>
                </a:solidFill>
                <a:latin typeface="Courier New" charset="0"/>
              </a:rPr>
              <a:t>/* Current count of chars pushed */</a:t>
            </a:r>
          </a:p>
          <a:p>
            <a:endParaRPr lang="en-US" sz="1600" dirty="0" smtClean="0">
              <a:solidFill>
                <a:srgbClr val="000000"/>
              </a:solidFill>
              <a:latin typeface="Courier New" charset="0"/>
            </a:endParaRPr>
          </a:p>
          <a:p>
            <a:r>
              <a:rPr lang="en-US" sz="1600" dirty="0" smtClean="0">
                <a:solidFill>
                  <a:srgbClr val="0000FF"/>
                </a:solidFill>
                <a:latin typeface="Courier New" charset="0"/>
              </a:rPr>
              <a:t>/* Private function prototypes */</a:t>
            </a:r>
          </a:p>
          <a:p>
            <a:endParaRPr lang="en-US" sz="1600" dirty="0" smtClean="0">
              <a:solidFill>
                <a:srgbClr val="000000"/>
              </a:solidFill>
              <a:latin typeface="Courier New" charset="0"/>
            </a:endParaRPr>
          </a:p>
          <a:p>
            <a:r>
              <a:rPr lang="en-US" sz="1600" dirty="0" smtClean="0">
                <a:solidFill>
                  <a:srgbClr val="000000"/>
                </a:solidFill>
                <a:latin typeface="Courier New" charset="0"/>
              </a:rPr>
              <a:t>   void </a:t>
            </a:r>
            <a:r>
              <a:rPr lang="en-US" sz="1600" dirty="0" err="1" smtClean="0">
                <a:solidFill>
                  <a:srgbClr val="000000"/>
                </a:solidFill>
                <a:latin typeface="Courier New" charset="0"/>
              </a:rPr>
              <a:t>expandCapacity</a:t>
            </a:r>
            <a:r>
              <a:rPr lang="en-US" sz="1600" dirty="0" smtClean="0">
                <a:solidFill>
                  <a:srgbClr val="000000"/>
                </a:solidFill>
                <a:latin typeface="Courier New" charset="0"/>
              </a:rPr>
              <a:t>();</a:t>
            </a:r>
          </a:p>
          <a:p>
            <a:endParaRPr lang="en-US" sz="1600" dirty="0" smtClean="0">
              <a:solidFill>
                <a:srgbClr val="000000"/>
              </a:solidFill>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charstackpriv.h</a:t>
            </a:r>
            <a:r>
              <a:rPr lang="en-US" sz="4000" dirty="0" smtClean="0">
                <a:solidFill>
                  <a:srgbClr val="FF0000"/>
                </a:solidFill>
              </a:rPr>
              <a:t> File</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467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4675" name="Text Box 3"/>
          <p:cNvSpPr txBox="1">
            <a:spLocks noChangeArrowheads="1"/>
          </p:cNvSpPr>
          <p:nvPr/>
        </p:nvSpPr>
        <p:spPr bwMode="auto">
          <a:xfrm>
            <a:off x="398463" y="1193800"/>
            <a:ext cx="8440737" cy="5016759"/>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charstack.cpp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CharStack</a:t>
            </a:r>
            <a:r>
              <a:rPr lang="en-US" sz="1600" dirty="0" smtClean="0">
                <a:solidFill>
                  <a:srgbClr val="0000FF"/>
                </a:solidFill>
                <a:latin typeface="Courier New" charset="0"/>
              </a:rPr>
              <a:t> class.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a:t>
            </a:r>
            <a:r>
              <a:rPr lang="en-US" sz="1600" dirty="0" err="1" smtClean="0">
                <a:solidFill>
                  <a:srgbClr val="000000"/>
                </a:solidFill>
                <a:latin typeface="Courier New" charset="0"/>
              </a:rPr>
              <a:t>charstack.h</a:t>
            </a:r>
            <a:r>
              <a:rPr lang="en-US" sz="1600" dirty="0" smtClean="0">
                <a:solidFill>
                  <a:srgbClr val="000000"/>
                </a:solidFill>
                <a:latin typeface="Courier New" charset="0"/>
              </a:rPr>
              <a: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error.h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600" dirty="0" smtClean="0">
              <a:solidFill>
                <a:srgbClr val="0000FF"/>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Constant: INITIAL_CAPACITY</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This constant defines the initial allocated size of the dynamic</a:t>
            </a:r>
          </a:p>
          <a:p>
            <a:r>
              <a:rPr lang="en-US" sz="1600" dirty="0" smtClean="0">
                <a:solidFill>
                  <a:srgbClr val="0000FF"/>
                </a:solidFill>
                <a:latin typeface="Courier New" charset="0"/>
              </a:rPr>
              <a:t> * array used to hold the elements.  If the stack grows beyond its</a:t>
            </a:r>
          </a:p>
          <a:p>
            <a:r>
              <a:rPr lang="en-US" sz="1600" dirty="0" smtClean="0">
                <a:solidFill>
                  <a:srgbClr val="0000FF"/>
                </a:solidFill>
                <a:latin typeface="Courier New" charset="0"/>
              </a:rPr>
              <a:t> * capacity, the implementation doubles the allocated size.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const </a:t>
            </a:r>
            <a:r>
              <a:rPr lang="en-US" sz="1600" dirty="0" err="1" smtClean="0">
                <a:solidFill>
                  <a:srgbClr val="000000"/>
                </a:solidFill>
                <a:latin typeface="Courier New" charset="0"/>
              </a:rPr>
              <a:t>int</a:t>
            </a:r>
            <a:r>
              <a:rPr lang="en-US" sz="1600" dirty="0" smtClean="0">
                <a:solidFill>
                  <a:srgbClr val="000000"/>
                </a:solidFill>
                <a:latin typeface="Courier New" charset="0"/>
              </a:rPr>
              <a:t> INITIAL_CAPACITY = 10;</a:t>
            </a:r>
          </a:p>
          <a:p>
            <a:endParaRPr lang="en-US" sz="1600" dirty="0">
              <a:solidFill>
                <a:srgbClr val="000000"/>
              </a:solidFill>
              <a:latin typeface="Courier New" charset="0"/>
            </a:endParaRPr>
          </a:p>
        </p:txBody>
      </p:sp>
      <p:sp>
        <p:nvSpPr>
          <p:cNvPr id="92467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8"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charstack.cpp</a:t>
            </a:r>
            <a:r>
              <a:rPr lang="en-US" sz="4000" dirty="0" smtClean="0">
                <a:solidFill>
                  <a:srgbClr val="FF0000"/>
                </a:solidFill>
              </a:rPr>
              <a:t> </a:t>
            </a:r>
            <a:r>
              <a:rPr lang="en-US" sz="4000" dirty="0">
                <a:solidFill>
                  <a:srgbClr val="FF0000"/>
                </a:solidFill>
              </a:rPr>
              <a:t>Implementation</a:t>
            </a:r>
          </a:p>
        </p:txBody>
      </p:sp>
      <p:sp>
        <p:nvSpPr>
          <p:cNvPr id="92467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87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8771"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charstack.cpp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CharStack</a:t>
            </a:r>
            <a:r>
              <a:rPr lang="en-US" sz="1600" dirty="0" smtClean="0">
                <a:solidFill>
                  <a:srgbClr val="0000FF"/>
                </a:solidFill>
                <a:latin typeface="Courier New" charset="0"/>
              </a:rPr>
              <a:t> class.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a:t>
            </a:r>
            <a:r>
              <a:rPr lang="en-US" sz="1600" dirty="0" err="1" smtClean="0">
                <a:solidFill>
                  <a:srgbClr val="000000"/>
                </a:solidFill>
                <a:latin typeface="Courier New" charset="0"/>
              </a:rPr>
              <a:t>charstack.h</a:t>
            </a:r>
            <a:r>
              <a:rPr lang="en-US" sz="1600" dirty="0" smtClean="0">
                <a:solidFill>
                  <a:srgbClr val="000000"/>
                </a:solidFill>
                <a:latin typeface="Courier New" charset="0"/>
              </a:rPr>
              <a: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error.h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600" dirty="0" smtClean="0">
              <a:solidFill>
                <a:srgbClr val="0000FF"/>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Constant: INITIAL_CAPACITY</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This constant defines the initial allocated size of the dynamic</a:t>
            </a:r>
          </a:p>
          <a:p>
            <a:r>
              <a:rPr lang="en-US" sz="1600" dirty="0" smtClean="0">
                <a:solidFill>
                  <a:srgbClr val="0000FF"/>
                </a:solidFill>
                <a:latin typeface="Courier New" charset="0"/>
              </a:rPr>
              <a:t> * array used to hold the elements.  If the stack grows beyond its</a:t>
            </a:r>
          </a:p>
          <a:p>
            <a:r>
              <a:rPr lang="en-US" sz="1600" dirty="0" smtClean="0">
                <a:solidFill>
                  <a:srgbClr val="0000FF"/>
                </a:solidFill>
                <a:latin typeface="Courier New" charset="0"/>
              </a:rPr>
              <a:t> * capacity, the implementation doubles the allocated size.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const </a:t>
            </a:r>
            <a:r>
              <a:rPr lang="en-US" sz="1600" dirty="0" err="1" smtClean="0">
                <a:solidFill>
                  <a:srgbClr val="000000"/>
                </a:solidFill>
                <a:latin typeface="Courier New" charset="0"/>
              </a:rPr>
              <a:t>int</a:t>
            </a:r>
            <a:r>
              <a:rPr lang="en-US" sz="1600" dirty="0" smtClean="0">
                <a:solidFill>
                  <a:srgbClr val="000000"/>
                </a:solidFill>
                <a:latin typeface="Courier New" charset="0"/>
              </a:rPr>
              <a:t> INITIAL_CAPACITY = 10;</a:t>
            </a:r>
          </a:p>
          <a:p>
            <a:endParaRPr lang="en-US" sz="1600" dirty="0" smtClean="0">
              <a:solidFill>
                <a:srgbClr val="000000"/>
              </a:solidFill>
              <a:latin typeface="Courier New" charset="0"/>
            </a:endParaRPr>
          </a:p>
          <a:p>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287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4" name="Text Box 6"/>
            <p:cNvSpPr txBox="1">
              <a:spLocks noChangeArrowheads="1"/>
            </p:cNvSpPr>
            <p:nvPr/>
          </p:nvSpPr>
          <p:spPr bwMode="auto">
            <a:xfrm>
              <a:off x="251" y="752"/>
              <a:ext cx="5261" cy="254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constructor and destructor</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constructor allocates dynamic array storage to hold the</a:t>
              </a:r>
            </a:p>
            <a:p>
              <a:r>
                <a:rPr lang="en-US" sz="1600" dirty="0" smtClean="0">
                  <a:solidFill>
                    <a:srgbClr val="0000FF"/>
                  </a:solidFill>
                  <a:latin typeface="Courier New" charset="0"/>
                </a:rPr>
                <a:t> * stack elements.  The destructor must free these elements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CharStack::CharStack</a:t>
              </a:r>
              <a:r>
                <a:rPr lang="en-US" sz="1600" dirty="0" smtClean="0">
                  <a:solidFill>
                    <a:srgbClr val="000000"/>
                  </a:solidFill>
                  <a:latin typeface="Courier New" charset="0"/>
                </a:rPr>
                <a:t>() {</a:t>
              </a:r>
            </a:p>
            <a:p>
              <a:r>
                <a:rPr lang="en-US" sz="1600" dirty="0" smtClean="0">
                  <a:solidFill>
                    <a:srgbClr val="000000"/>
                  </a:solidFill>
                  <a:latin typeface="Courier New" charset="0"/>
                </a:rPr>
                <a:t>   capacity = INITIAL_CAPACITY;</a:t>
              </a:r>
            </a:p>
            <a:p>
              <a:r>
                <a:rPr lang="en-US" sz="1600" dirty="0" smtClean="0">
                  <a:solidFill>
                    <a:srgbClr val="000000"/>
                  </a:solidFill>
                  <a:latin typeface="Courier New" charset="0"/>
                </a:rPr>
                <a:t>   array = new </a:t>
              </a:r>
              <a:r>
                <a:rPr lang="en-US" sz="1600" dirty="0" err="1" smtClean="0">
                  <a:solidFill>
                    <a:srgbClr val="000000"/>
                  </a:solidFill>
                  <a:latin typeface="Courier New" charset="0"/>
                </a:rPr>
                <a:t>char[capacity</a:t>
              </a:r>
              <a:r>
                <a:rPr lang="en-US" sz="1600" dirty="0" smtClean="0">
                  <a:solidFill>
                    <a:srgbClr val="000000"/>
                  </a:solidFill>
                  <a:latin typeface="Courier New" charset="0"/>
                </a:rPr>
                <a:t>];</a:t>
              </a:r>
            </a:p>
            <a:p>
              <a:r>
                <a:rPr lang="en-US" sz="1600" dirty="0" smtClean="0">
                  <a:solidFill>
                    <a:srgbClr val="000000"/>
                  </a:solidFill>
                  <a:latin typeface="Courier New" charset="0"/>
                </a:rPr>
                <a:t>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CharStack::~CharStack</a:t>
              </a:r>
              <a:r>
                <a:rPr lang="en-US" sz="1600" dirty="0" smtClean="0">
                  <a:solidFill>
                    <a:srgbClr val="000000"/>
                  </a:solidFill>
                  <a:latin typeface="Courier New" charset="0"/>
                </a:rPr>
                <a:t>() {</a:t>
              </a:r>
            </a:p>
            <a:p>
              <a:r>
                <a:rPr lang="en-US" sz="1600" dirty="0" smtClean="0">
                  <a:solidFill>
                    <a:srgbClr val="000000"/>
                  </a:solidFill>
                  <a:latin typeface="Courier New" charset="0"/>
                </a:rPr>
                <a:t>   delete[] array;</a:t>
              </a:r>
            </a:p>
            <a:p>
              <a:r>
                <a:rPr lang="en-US" sz="1600" dirty="0" smtClean="0">
                  <a:solidFill>
                    <a:srgbClr val="000000"/>
                  </a:solidFill>
                  <a:latin typeface="Courier New" charset="0"/>
                </a:rPr>
                <a:t>}</a:t>
              </a:r>
            </a:p>
          </p:txBody>
        </p:sp>
      </p:grpSp>
      <p:sp>
        <p:nvSpPr>
          <p:cNvPr id="9287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charstack.cpp</a:t>
            </a:r>
            <a:r>
              <a:rPr lang="en-US" sz="4000" dirty="0" smtClean="0">
                <a:solidFill>
                  <a:srgbClr val="FF0000"/>
                </a:solidFill>
              </a:rPr>
              <a:t> Implementation</a:t>
            </a:r>
            <a:endParaRPr lang="en-US" sz="4000" dirty="0">
              <a:solidFill>
                <a:srgbClr val="FF0000"/>
              </a:solidFill>
            </a:endParaRPr>
          </a:p>
        </p:txBody>
      </p:sp>
      <p:sp>
        <p:nvSpPr>
          <p:cNvPr id="9287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8771"/>
                                        </p:tgtEl>
                                        <p:attrNameLst>
                                          <p:attrName>ppt_x</p:attrName>
                                        </p:attrNameLst>
                                      </p:cBhvr>
                                      <p:tavLst>
                                        <p:tav tm="0">
                                          <p:val>
                                            <p:strVal val="ppt_x"/>
                                          </p:val>
                                        </p:tav>
                                        <p:tav tm="100000">
                                          <p:val>
                                            <p:strVal val="ppt_x"/>
                                          </p:val>
                                        </p:tav>
                                      </p:tavLst>
                                    </p:anim>
                                    <p:anim calcmode="lin" valueType="num">
                                      <p:cBhvr additive="base">
                                        <p:cTn id="7" dur="1000"/>
                                        <p:tgtEl>
                                          <p:spTgt spid="928771"/>
                                        </p:tgtEl>
                                        <p:attrNameLst>
                                          <p:attrName>ppt_y</p:attrName>
                                        </p:attrNameLst>
                                      </p:cBhvr>
                                      <p:tavLst>
                                        <p:tav tm="0">
                                          <p:val>
                                            <p:strVal val="ppt_y"/>
                                          </p:val>
                                        </p:tav>
                                        <p:tav tm="100000">
                                          <p:val>
                                            <p:strVal val="0-ppt_h/2"/>
                                          </p:val>
                                        </p:tav>
                                      </p:tavLst>
                                    </p:anim>
                                    <p:set>
                                      <p:cBhvr>
                                        <p:cTn id="8" dur="1" fill="hold">
                                          <p:stCondLst>
                                            <p:cond delay="999"/>
                                          </p:stCondLst>
                                        </p:cTn>
                                        <p:tgtEl>
                                          <p:spTgt spid="9287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771" grpId="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87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8771" name="Text Box 3"/>
          <p:cNvSpPr txBox="1">
            <a:spLocks noChangeArrowheads="1"/>
          </p:cNvSpPr>
          <p:nvPr/>
        </p:nvSpPr>
        <p:spPr bwMode="auto">
          <a:xfrm>
            <a:off x="373063" y="1193800"/>
            <a:ext cx="8440737" cy="4278094"/>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constructor and destructor</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 constructor allocates dynamic array storage to hold the</a:t>
            </a:r>
          </a:p>
          <a:p>
            <a:r>
              <a:rPr lang="en-US" sz="1600" dirty="0" smtClean="0">
                <a:solidFill>
                  <a:srgbClr val="0000FF"/>
                </a:solidFill>
                <a:latin typeface="Courier New" charset="0"/>
              </a:rPr>
              <a:t> * stack elements.  The destructor must free these elements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CharStack::CharStack</a:t>
            </a:r>
            <a:r>
              <a:rPr lang="en-US" sz="1600" dirty="0" smtClean="0">
                <a:solidFill>
                  <a:srgbClr val="000000"/>
                </a:solidFill>
                <a:latin typeface="Courier New" charset="0"/>
              </a:rPr>
              <a:t>() {</a:t>
            </a:r>
          </a:p>
          <a:p>
            <a:r>
              <a:rPr lang="en-US" sz="1600" dirty="0" smtClean="0">
                <a:solidFill>
                  <a:srgbClr val="000000"/>
                </a:solidFill>
                <a:latin typeface="Courier New" charset="0"/>
              </a:rPr>
              <a:t>   capacity = INITIAL_CAPACITY;</a:t>
            </a:r>
          </a:p>
          <a:p>
            <a:r>
              <a:rPr lang="en-US" sz="1600" dirty="0" smtClean="0">
                <a:solidFill>
                  <a:srgbClr val="000000"/>
                </a:solidFill>
                <a:latin typeface="Courier New" charset="0"/>
              </a:rPr>
              <a:t>   array = new </a:t>
            </a:r>
            <a:r>
              <a:rPr lang="en-US" sz="1600" dirty="0" err="1" smtClean="0">
                <a:solidFill>
                  <a:srgbClr val="000000"/>
                </a:solidFill>
                <a:latin typeface="Courier New" charset="0"/>
              </a:rPr>
              <a:t>char[capacity</a:t>
            </a:r>
            <a:r>
              <a:rPr lang="en-US" sz="1600" dirty="0" smtClean="0">
                <a:solidFill>
                  <a:srgbClr val="000000"/>
                </a:solidFill>
                <a:latin typeface="Courier New" charset="0"/>
              </a:rPr>
              <a:t>];</a:t>
            </a:r>
          </a:p>
          <a:p>
            <a:r>
              <a:rPr lang="en-US" sz="1600" dirty="0" smtClean="0">
                <a:solidFill>
                  <a:srgbClr val="000000"/>
                </a:solidFill>
                <a:latin typeface="Courier New" charset="0"/>
              </a:rPr>
              <a:t>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CharStack::~CharStack</a:t>
            </a:r>
            <a:r>
              <a:rPr lang="en-US" sz="1600" dirty="0" smtClean="0">
                <a:solidFill>
                  <a:srgbClr val="000000"/>
                </a:solidFill>
                <a:latin typeface="Courier New" charset="0"/>
              </a:rPr>
              <a:t>() {</a:t>
            </a:r>
          </a:p>
          <a:p>
            <a:r>
              <a:rPr lang="en-US" sz="1600" dirty="0" smtClean="0">
                <a:solidFill>
                  <a:srgbClr val="000000"/>
                </a:solidFill>
                <a:latin typeface="Courier New" charset="0"/>
              </a:rPr>
              <a:t>   delete[] array;</a:t>
            </a:r>
          </a:p>
          <a:p>
            <a:r>
              <a:rPr lang="en-US" sz="1600" dirty="0" smtClean="0">
                <a:solidFill>
                  <a:srgbClr val="000000"/>
                </a:solidFill>
                <a:latin typeface="Courier New" charset="0"/>
              </a:rPr>
              <a:t>}</a:t>
            </a:r>
          </a:p>
          <a:p>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494713" cy="5313363"/>
            <a:chOff x="240" y="720"/>
            <a:chExt cx="5280" cy="3347"/>
          </a:xfrm>
        </p:grpSpPr>
        <p:sp>
          <p:nvSpPr>
            <p:cNvPr id="9287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4" name="Text Box 6"/>
            <p:cNvSpPr txBox="1">
              <a:spLocks noChangeArrowheads="1"/>
            </p:cNvSpPr>
            <p:nvPr/>
          </p:nvSpPr>
          <p:spPr bwMode="auto">
            <a:xfrm>
              <a:off x="251" y="752"/>
              <a:ext cx="5261" cy="3315"/>
            </a:xfrm>
            <a:prstGeom prst="rect">
              <a:avLst/>
            </a:prstGeom>
            <a:noFill/>
            <a:ln w="9525">
              <a:noFill/>
              <a:miter lim="800000"/>
              <a:headEnd/>
              <a:tailEnd/>
            </a:ln>
            <a:effectLst/>
          </p:spPr>
          <p:txBody>
            <a:bodyPr>
              <a:prstTxWarp prst="textNoShape">
                <a:avLst/>
              </a:prstTxWarp>
              <a:spAutoFit/>
            </a:bodyPr>
            <a:lstStyle/>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CharStack::size</a:t>
              </a:r>
              <a:r>
                <a:rPr lang="en-US" sz="1600" dirty="0" smtClean="0">
                  <a:solidFill>
                    <a:srgbClr val="000000"/>
                  </a:solidFill>
                  <a:latin typeface="Courier New" charset="0"/>
                </a:rPr>
                <a:t>() {</a:t>
              </a:r>
            </a:p>
            <a:p>
              <a:r>
                <a:rPr lang="en-US" sz="1600" dirty="0" smtClean="0">
                  <a:solidFill>
                    <a:srgbClr val="000000"/>
                  </a:solidFill>
                  <a:latin typeface="Courier New" charset="0"/>
                </a:rPr>
                <a:t>   return count;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CharStack::isEmpty</a:t>
              </a:r>
              <a:r>
                <a:rPr lang="en-US" sz="1600" dirty="0" smtClean="0">
                  <a:solidFill>
                    <a:srgbClr val="000000"/>
                  </a:solidFill>
                  <a:latin typeface="Courier New" charset="0"/>
                </a:rPr>
                <a:t>() {</a:t>
              </a:r>
            </a:p>
            <a:p>
              <a:r>
                <a:rPr lang="en-US" sz="1600" dirty="0" smtClean="0">
                  <a:solidFill>
                    <a:srgbClr val="000000"/>
                  </a:solidFill>
                  <a:latin typeface="Courier New" charset="0"/>
                </a:rPr>
                <a:t>   return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CharStack::clear</a:t>
              </a:r>
              <a:r>
                <a:rPr lang="en-US" sz="1600" dirty="0" smtClean="0">
                  <a:solidFill>
                    <a:srgbClr val="000000"/>
                  </a:solidFill>
                  <a:latin typeface="Courier New" charset="0"/>
                </a:rPr>
                <a:t>() {</a:t>
              </a:r>
            </a:p>
            <a:p>
              <a:r>
                <a:rPr lang="en-US" sz="1600" dirty="0" smtClean="0">
                  <a:solidFill>
                    <a:srgbClr val="000000"/>
                  </a:solidFill>
                  <a:latin typeface="Courier New" charset="0"/>
                </a:rPr>
                <a:t>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CharStack::push(char</a:t>
              </a:r>
              <a:r>
                <a:rPr lang="en-US" sz="1600" dirty="0" smtClean="0">
                  <a:solidFill>
                    <a:srgbClr val="000000"/>
                  </a:solidFill>
                  <a:latin typeface="Courier New" charset="0"/>
                </a:rPr>
                <a:t> </a:t>
              </a:r>
              <a:r>
                <a:rPr lang="en-US" sz="1600" dirty="0" err="1" smtClean="0">
                  <a:solidFill>
                    <a:srgbClr val="000000"/>
                  </a:solidFill>
                  <a:latin typeface="Courier New" charset="0"/>
                </a:rPr>
                <a:t>ch</a:t>
              </a:r>
              <a:r>
                <a:rPr lang="en-US" sz="1600" dirty="0" smtClean="0">
                  <a:solidFill>
                    <a:srgbClr val="000000"/>
                  </a:solidFill>
                  <a:latin typeface="Courier New" charset="0"/>
                </a:rPr>
                <a:t>) {</a:t>
              </a:r>
            </a:p>
            <a:p>
              <a:r>
                <a:rPr lang="en-US" sz="1600" dirty="0" smtClean="0">
                  <a:solidFill>
                    <a:srgbClr val="000000"/>
                  </a:solidFill>
                  <a:latin typeface="Courier New" charset="0"/>
                </a:rPr>
                <a:t>   if (count == capacity) </a:t>
              </a:r>
              <a:r>
                <a:rPr lang="en-US" sz="1600" dirty="0" err="1" smtClean="0">
                  <a:solidFill>
                    <a:srgbClr val="000000"/>
                  </a:solidFill>
                  <a:latin typeface="Courier New" charset="0"/>
                </a:rPr>
                <a:t>expandCapacity</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array[count</a:t>
              </a:r>
              <a:r>
                <a:rPr lang="en-US" sz="1600" dirty="0" smtClean="0">
                  <a:solidFill>
                    <a:srgbClr val="000000"/>
                  </a:solidFill>
                  <a:latin typeface="Courier New" charset="0"/>
                </a:rPr>
                <a:t>++] = </a:t>
              </a:r>
              <a:r>
                <a:rPr lang="en-US" sz="1600" dirty="0" err="1" smtClean="0">
                  <a:solidFill>
                    <a:srgbClr val="000000"/>
                  </a:solidFill>
                  <a:latin typeface="Courier New" charset="0"/>
                </a:rPr>
                <a:t>ch</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char </a:t>
              </a:r>
              <a:r>
                <a:rPr lang="en-US" sz="1600" dirty="0" err="1" smtClean="0">
                  <a:solidFill>
                    <a:srgbClr val="000000"/>
                  </a:solidFill>
                  <a:latin typeface="Courier New" charset="0"/>
                </a:rPr>
                <a:t>CharStack::pop</a:t>
              </a:r>
              <a:r>
                <a:rPr lang="en-US" sz="1600" dirty="0" smtClean="0">
                  <a:solidFill>
                    <a:srgbClr val="000000"/>
                  </a:solidFill>
                  <a:latin typeface="Courier New" charset="0"/>
                </a:rPr>
                <a:t>() {</a:t>
              </a:r>
            </a:p>
            <a:p>
              <a:r>
                <a:rPr lang="en-US" sz="1600" dirty="0" smtClean="0">
                  <a:solidFill>
                    <a:srgbClr val="000000"/>
                  </a:solidFill>
                  <a:latin typeface="Courier New" charset="0"/>
                </a:rPr>
                <a:t>   if (</a:t>
              </a:r>
              <a:r>
                <a:rPr lang="en-US" sz="1600" dirty="0" err="1" smtClean="0">
                  <a:solidFill>
                    <a:srgbClr val="000000"/>
                  </a:solidFill>
                  <a:latin typeface="Courier New" charset="0"/>
                </a:rPr>
                <a:t>isEmpty</a:t>
              </a:r>
              <a:r>
                <a:rPr lang="en-US" sz="1600" dirty="0" smtClean="0">
                  <a:solidFill>
                    <a:srgbClr val="000000"/>
                  </a:solidFill>
                  <a:latin typeface="Courier New" charset="0"/>
                </a:rPr>
                <a:t>()) </a:t>
              </a:r>
              <a:r>
                <a:rPr lang="en-US" sz="1600" dirty="0" err="1" smtClean="0">
                  <a:solidFill>
                    <a:srgbClr val="000000"/>
                  </a:solidFill>
                  <a:latin typeface="Courier New" charset="0"/>
                </a:rPr>
                <a:t>error("pop</a:t>
              </a:r>
              <a:r>
                <a:rPr lang="en-US" sz="1600" dirty="0" smtClean="0">
                  <a:solidFill>
                    <a:srgbClr val="000000"/>
                  </a:solidFill>
                  <a:latin typeface="Courier New" charset="0"/>
                </a:rPr>
                <a:t>: Attempting to pop an empty stack");</a:t>
              </a:r>
            </a:p>
            <a:p>
              <a:r>
                <a:rPr lang="en-US" sz="1600" dirty="0" smtClean="0">
                  <a:solidFill>
                    <a:srgbClr val="000000"/>
                  </a:solidFill>
                  <a:latin typeface="Courier New" charset="0"/>
                </a:rPr>
                <a:t>   return array[--count];</a:t>
              </a:r>
            </a:p>
            <a:p>
              <a:r>
                <a:rPr lang="en-US" sz="1600" dirty="0" smtClean="0">
                  <a:solidFill>
                    <a:srgbClr val="000000"/>
                  </a:solidFill>
                  <a:latin typeface="Courier New" charset="0"/>
                </a:rPr>
                <a:t>}</a:t>
              </a:r>
            </a:p>
          </p:txBody>
        </p:sp>
      </p:grpSp>
      <p:sp>
        <p:nvSpPr>
          <p:cNvPr id="9287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charstack.cpp</a:t>
            </a:r>
            <a:r>
              <a:rPr lang="en-US" sz="4000" dirty="0" smtClean="0">
                <a:solidFill>
                  <a:srgbClr val="FF0000"/>
                </a:solidFill>
              </a:rPr>
              <a:t> Implementation</a:t>
            </a:r>
            <a:endParaRPr lang="en-US" sz="4000" dirty="0">
              <a:solidFill>
                <a:srgbClr val="FF0000"/>
              </a:solidFill>
            </a:endParaRPr>
          </a:p>
        </p:txBody>
      </p:sp>
      <p:sp>
        <p:nvSpPr>
          <p:cNvPr id="9287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8771"/>
                                        </p:tgtEl>
                                        <p:attrNameLst>
                                          <p:attrName>ppt_x</p:attrName>
                                        </p:attrNameLst>
                                      </p:cBhvr>
                                      <p:tavLst>
                                        <p:tav tm="0">
                                          <p:val>
                                            <p:strVal val="ppt_x"/>
                                          </p:val>
                                        </p:tav>
                                        <p:tav tm="100000">
                                          <p:val>
                                            <p:strVal val="ppt_x"/>
                                          </p:val>
                                        </p:tav>
                                      </p:tavLst>
                                    </p:anim>
                                    <p:anim calcmode="lin" valueType="num">
                                      <p:cBhvr additive="base">
                                        <p:cTn id="7" dur="1000"/>
                                        <p:tgtEl>
                                          <p:spTgt spid="928771"/>
                                        </p:tgtEl>
                                        <p:attrNameLst>
                                          <p:attrName>ppt_y</p:attrName>
                                        </p:attrNameLst>
                                      </p:cBhvr>
                                      <p:tavLst>
                                        <p:tav tm="0">
                                          <p:val>
                                            <p:strVal val="ppt_y"/>
                                          </p:val>
                                        </p:tav>
                                        <p:tav tm="100000">
                                          <p:val>
                                            <p:strVal val="0-ppt_h/2"/>
                                          </p:val>
                                        </p:tav>
                                      </p:tavLst>
                                    </p:anim>
                                    <p:set>
                                      <p:cBhvr>
                                        <p:cTn id="8" dur="1" fill="hold">
                                          <p:stCondLst>
                                            <p:cond delay="999"/>
                                          </p:stCondLst>
                                        </p:cTn>
                                        <p:tgtEl>
                                          <p:spTgt spid="9287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771" grpId="0"/>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87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8771"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CharStack::size</a:t>
            </a:r>
            <a:r>
              <a:rPr lang="en-US" sz="1600" dirty="0" smtClean="0">
                <a:solidFill>
                  <a:srgbClr val="000000"/>
                </a:solidFill>
                <a:latin typeface="Courier New" charset="0"/>
              </a:rPr>
              <a:t>() {</a:t>
            </a:r>
          </a:p>
          <a:p>
            <a:r>
              <a:rPr lang="en-US" sz="1600" dirty="0" smtClean="0">
                <a:solidFill>
                  <a:srgbClr val="000000"/>
                </a:solidFill>
                <a:latin typeface="Courier New" charset="0"/>
              </a:rPr>
              <a:t>   return count;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bool</a:t>
            </a:r>
            <a:r>
              <a:rPr lang="en-US" sz="1600" dirty="0" smtClean="0">
                <a:solidFill>
                  <a:srgbClr val="000000"/>
                </a:solidFill>
                <a:latin typeface="Courier New" charset="0"/>
              </a:rPr>
              <a:t> </a:t>
            </a:r>
            <a:r>
              <a:rPr lang="en-US" sz="1600" dirty="0" err="1" smtClean="0">
                <a:solidFill>
                  <a:srgbClr val="000000"/>
                </a:solidFill>
                <a:latin typeface="Courier New" charset="0"/>
              </a:rPr>
              <a:t>CharStack::isEmpty</a:t>
            </a:r>
            <a:r>
              <a:rPr lang="en-US" sz="1600" dirty="0" smtClean="0">
                <a:solidFill>
                  <a:srgbClr val="000000"/>
                </a:solidFill>
                <a:latin typeface="Courier New" charset="0"/>
              </a:rPr>
              <a:t>() {</a:t>
            </a:r>
          </a:p>
          <a:p>
            <a:r>
              <a:rPr lang="en-US" sz="1600" dirty="0" smtClean="0">
                <a:solidFill>
                  <a:srgbClr val="000000"/>
                </a:solidFill>
                <a:latin typeface="Courier New" charset="0"/>
              </a:rPr>
              <a:t>   return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CharStack::clear</a:t>
            </a:r>
            <a:r>
              <a:rPr lang="en-US" sz="1600" dirty="0" smtClean="0">
                <a:solidFill>
                  <a:srgbClr val="000000"/>
                </a:solidFill>
                <a:latin typeface="Courier New" charset="0"/>
              </a:rPr>
              <a:t>() {</a:t>
            </a:r>
          </a:p>
          <a:p>
            <a:r>
              <a:rPr lang="en-US" sz="1600" dirty="0" smtClean="0">
                <a:solidFill>
                  <a:srgbClr val="000000"/>
                </a:solidFill>
                <a:latin typeface="Courier New" charset="0"/>
              </a:rPr>
              <a:t>   count = 0;</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CharStack::push(char</a:t>
            </a:r>
            <a:r>
              <a:rPr lang="en-US" sz="1600" dirty="0" smtClean="0">
                <a:solidFill>
                  <a:srgbClr val="000000"/>
                </a:solidFill>
                <a:latin typeface="Courier New" charset="0"/>
              </a:rPr>
              <a:t> </a:t>
            </a:r>
            <a:r>
              <a:rPr lang="en-US" sz="1600" dirty="0" err="1" smtClean="0">
                <a:solidFill>
                  <a:srgbClr val="000000"/>
                </a:solidFill>
                <a:latin typeface="Courier New" charset="0"/>
              </a:rPr>
              <a:t>ch</a:t>
            </a:r>
            <a:r>
              <a:rPr lang="en-US" sz="1600" dirty="0" smtClean="0">
                <a:solidFill>
                  <a:srgbClr val="000000"/>
                </a:solidFill>
                <a:latin typeface="Courier New" charset="0"/>
              </a:rPr>
              <a:t>) {</a:t>
            </a:r>
          </a:p>
          <a:p>
            <a:r>
              <a:rPr lang="en-US" sz="1600" dirty="0" smtClean="0">
                <a:solidFill>
                  <a:srgbClr val="000000"/>
                </a:solidFill>
                <a:latin typeface="Courier New" charset="0"/>
              </a:rPr>
              <a:t>   if (count == capacity) </a:t>
            </a:r>
            <a:r>
              <a:rPr lang="en-US" sz="1600" dirty="0" err="1" smtClean="0">
                <a:solidFill>
                  <a:srgbClr val="000000"/>
                </a:solidFill>
                <a:latin typeface="Courier New" charset="0"/>
              </a:rPr>
              <a:t>expandCapacity</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array[count</a:t>
            </a:r>
            <a:r>
              <a:rPr lang="en-US" sz="1600" dirty="0" smtClean="0">
                <a:solidFill>
                  <a:srgbClr val="000000"/>
                </a:solidFill>
                <a:latin typeface="Courier New" charset="0"/>
              </a:rPr>
              <a:t>++] = </a:t>
            </a:r>
            <a:r>
              <a:rPr lang="en-US" sz="1600" dirty="0" err="1" smtClean="0">
                <a:solidFill>
                  <a:srgbClr val="000000"/>
                </a:solidFill>
                <a:latin typeface="Courier New" charset="0"/>
              </a:rPr>
              <a:t>ch</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00"/>
                </a:solidFill>
                <a:latin typeface="Courier New" charset="0"/>
              </a:rPr>
              <a:t>char </a:t>
            </a:r>
            <a:r>
              <a:rPr lang="en-US" sz="1600" dirty="0" err="1" smtClean="0">
                <a:solidFill>
                  <a:srgbClr val="000000"/>
                </a:solidFill>
                <a:latin typeface="Courier New" charset="0"/>
              </a:rPr>
              <a:t>CharStack::pop</a:t>
            </a:r>
            <a:r>
              <a:rPr lang="en-US" sz="1600" dirty="0" smtClean="0">
                <a:solidFill>
                  <a:srgbClr val="000000"/>
                </a:solidFill>
                <a:latin typeface="Courier New" charset="0"/>
              </a:rPr>
              <a:t>() {</a:t>
            </a:r>
          </a:p>
          <a:p>
            <a:r>
              <a:rPr lang="en-US" sz="1600" dirty="0" smtClean="0">
                <a:solidFill>
                  <a:srgbClr val="000000"/>
                </a:solidFill>
                <a:latin typeface="Courier New" charset="0"/>
              </a:rPr>
              <a:t>   if (</a:t>
            </a:r>
            <a:r>
              <a:rPr lang="en-US" sz="1600" dirty="0" err="1" smtClean="0">
                <a:solidFill>
                  <a:srgbClr val="000000"/>
                </a:solidFill>
                <a:latin typeface="Courier New" charset="0"/>
              </a:rPr>
              <a:t>isEmpty</a:t>
            </a:r>
            <a:r>
              <a:rPr lang="en-US" sz="1600" dirty="0" smtClean="0">
                <a:solidFill>
                  <a:srgbClr val="000000"/>
                </a:solidFill>
                <a:latin typeface="Courier New" charset="0"/>
              </a:rPr>
              <a:t>()) </a:t>
            </a:r>
            <a:r>
              <a:rPr lang="en-US" sz="1600" dirty="0" err="1" smtClean="0">
                <a:solidFill>
                  <a:srgbClr val="000000"/>
                </a:solidFill>
                <a:latin typeface="Courier New" charset="0"/>
              </a:rPr>
              <a:t>error("pop</a:t>
            </a:r>
            <a:r>
              <a:rPr lang="en-US" sz="1600" dirty="0" smtClean="0">
                <a:solidFill>
                  <a:srgbClr val="000000"/>
                </a:solidFill>
                <a:latin typeface="Courier New" charset="0"/>
              </a:rPr>
              <a:t>: Attempting to pop an empty stack");</a:t>
            </a:r>
          </a:p>
          <a:p>
            <a:r>
              <a:rPr lang="en-US" sz="1600" dirty="0" smtClean="0">
                <a:solidFill>
                  <a:srgbClr val="000000"/>
                </a:solidFill>
                <a:latin typeface="Courier New" charset="0"/>
              </a:rPr>
              <a:t>   return array[--count];</a:t>
            </a:r>
          </a:p>
          <a:p>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87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4" name="Text Box 6"/>
            <p:cNvSpPr txBox="1">
              <a:spLocks noChangeArrowheads="1"/>
            </p:cNvSpPr>
            <p:nvPr/>
          </p:nvSpPr>
          <p:spPr bwMode="auto">
            <a:xfrm>
              <a:off x="251" y="752"/>
              <a:ext cx="5261" cy="3005"/>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Implementation notes: </a:t>
              </a:r>
              <a:r>
                <a:rPr lang="en-US" sz="1600" dirty="0" err="1" smtClean="0">
                  <a:solidFill>
                    <a:srgbClr val="0000FF"/>
                  </a:solidFill>
                  <a:latin typeface="Courier New" charset="0"/>
                </a:rPr>
                <a:t>expandCapacity</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private method doubles the capacity of the elements array</a:t>
              </a:r>
            </a:p>
            <a:p>
              <a:r>
                <a:rPr lang="en-US" sz="1600" dirty="0" smtClean="0">
                  <a:solidFill>
                    <a:srgbClr val="0000FF"/>
                  </a:solidFill>
                  <a:latin typeface="Courier New" charset="0"/>
                </a:rPr>
                <a:t> * whenever it runs out of space.  To do so, it must copy the</a:t>
              </a:r>
            </a:p>
            <a:p>
              <a:r>
                <a:rPr lang="en-US" sz="1600" dirty="0" smtClean="0">
                  <a:solidFill>
                    <a:srgbClr val="0000FF"/>
                  </a:solidFill>
                  <a:latin typeface="Courier New" charset="0"/>
                </a:rPr>
                <a:t> * pointer to the old array, allocate a new array with twice the</a:t>
              </a:r>
            </a:p>
            <a:p>
              <a:r>
                <a:rPr lang="en-US" sz="1600" dirty="0" smtClean="0">
                  <a:solidFill>
                    <a:srgbClr val="0000FF"/>
                  </a:solidFill>
                  <a:latin typeface="Courier New" charset="0"/>
                </a:rPr>
                <a:t> * capacity, copy the characters from the old array to the new</a:t>
              </a:r>
            </a:p>
            <a:p>
              <a:r>
                <a:rPr lang="en-US" sz="1600" dirty="0" smtClean="0">
                  <a:solidFill>
                    <a:srgbClr val="0000FF"/>
                  </a:solidFill>
                  <a:latin typeface="Courier New" charset="0"/>
                </a:rPr>
                <a:t> * one, and finally free the old storage.</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void </a:t>
              </a:r>
              <a:r>
                <a:rPr lang="en-US" sz="1600" dirty="0" err="1" smtClean="0">
                  <a:solidFill>
                    <a:srgbClr val="000000"/>
                  </a:solidFill>
                  <a:latin typeface="Courier New" charset="0"/>
                </a:rPr>
                <a:t>CharStack::expandCapacity</a:t>
              </a:r>
              <a:r>
                <a:rPr lang="en-US" sz="1600" dirty="0" smtClean="0">
                  <a:solidFill>
                    <a:srgbClr val="000000"/>
                  </a:solidFill>
                  <a:latin typeface="Courier New" charset="0"/>
                </a:rPr>
                <a:t>() {</a:t>
              </a:r>
            </a:p>
            <a:p>
              <a:r>
                <a:rPr lang="en-US" sz="1600" dirty="0" smtClean="0">
                  <a:solidFill>
                    <a:srgbClr val="000000"/>
                  </a:solidFill>
                  <a:latin typeface="Courier New" charset="0"/>
                </a:rPr>
                <a:t>   char *</a:t>
              </a:r>
              <a:r>
                <a:rPr lang="en-US" sz="1600" dirty="0" err="1" smtClean="0">
                  <a:solidFill>
                    <a:srgbClr val="000000"/>
                  </a:solidFill>
                  <a:latin typeface="Courier New" charset="0"/>
                </a:rPr>
                <a:t>oldArray</a:t>
              </a:r>
              <a:r>
                <a:rPr lang="en-US" sz="1600" dirty="0" smtClean="0">
                  <a:solidFill>
                    <a:srgbClr val="000000"/>
                  </a:solidFill>
                  <a:latin typeface="Courier New" charset="0"/>
                </a:rPr>
                <a:t> = array;</a:t>
              </a:r>
            </a:p>
            <a:p>
              <a:r>
                <a:rPr lang="en-US" sz="1600" dirty="0" smtClean="0">
                  <a:solidFill>
                    <a:srgbClr val="000000"/>
                  </a:solidFill>
                  <a:latin typeface="Courier New" charset="0"/>
                </a:rPr>
                <a:t>   capacity *= 2;</a:t>
              </a:r>
            </a:p>
            <a:p>
              <a:r>
                <a:rPr lang="en-US" sz="1600" dirty="0" smtClean="0">
                  <a:solidFill>
                    <a:srgbClr val="000000"/>
                  </a:solidFill>
                  <a:latin typeface="Courier New" charset="0"/>
                </a:rPr>
                <a:t>   array = new </a:t>
              </a:r>
              <a:r>
                <a:rPr lang="en-US" sz="1600" dirty="0" err="1" smtClean="0">
                  <a:solidFill>
                    <a:srgbClr val="000000"/>
                  </a:solidFill>
                  <a:latin typeface="Courier New" charset="0"/>
                </a:rPr>
                <a:t>char[capacity</a:t>
              </a:r>
              <a:r>
                <a:rPr lang="en-US" sz="1600" dirty="0" smtClean="0">
                  <a:solidFill>
                    <a:srgbClr val="000000"/>
                  </a:solidFill>
                  <a:latin typeface="Courier New" charset="0"/>
                </a:rPr>
                <a:t>];</a:t>
              </a:r>
            </a:p>
            <a:p>
              <a:r>
                <a:rPr lang="en-US" sz="1600" dirty="0" smtClean="0">
                  <a:solidFill>
                    <a:srgbClr val="000000"/>
                  </a:solidFill>
                  <a:latin typeface="Courier New" charset="0"/>
                </a:rPr>
                <a:t>   for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i</a:t>
              </a:r>
              <a:r>
                <a:rPr lang="en-US" sz="1600" dirty="0" smtClean="0">
                  <a:solidFill>
                    <a:srgbClr val="000000"/>
                  </a:solidFill>
                  <a:latin typeface="Courier New" charset="0"/>
                </a:rPr>
                <a:t> = 0; </a:t>
              </a:r>
              <a:r>
                <a:rPr lang="en-US" sz="1600" dirty="0" err="1" smtClean="0">
                  <a:solidFill>
                    <a:srgbClr val="000000"/>
                  </a:solidFill>
                  <a:latin typeface="Courier New" charset="0"/>
                </a:rPr>
                <a:t>i</a:t>
              </a:r>
              <a:r>
                <a:rPr lang="en-US" sz="1600" dirty="0" smtClean="0">
                  <a:solidFill>
                    <a:srgbClr val="000000"/>
                  </a:solidFill>
                  <a:latin typeface="Courier New" charset="0"/>
                </a:rPr>
                <a:t> &lt; count; </a:t>
              </a:r>
              <a:r>
                <a:rPr lang="en-US" sz="1600" dirty="0" err="1" smtClean="0">
                  <a:solidFill>
                    <a:srgbClr val="000000"/>
                  </a:solidFill>
                  <a:latin typeface="Courier New" charset="0"/>
                </a:rPr>
                <a:t>i</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array[i</a:t>
              </a:r>
              <a:r>
                <a:rPr lang="en-US" sz="1600" dirty="0" smtClean="0">
                  <a:solidFill>
                    <a:srgbClr val="000000"/>
                  </a:solidFill>
                  <a:latin typeface="Courier New" charset="0"/>
                </a:rPr>
                <a:t>] = </a:t>
              </a:r>
              <a:r>
                <a:rPr lang="en-US" sz="1600" dirty="0" err="1" smtClean="0">
                  <a:solidFill>
                    <a:srgbClr val="000000"/>
                  </a:solidFill>
                  <a:latin typeface="Courier New" charset="0"/>
                </a:rPr>
                <a:t>oldArray[i</a:t>
              </a:r>
              <a:r>
                <a:rPr lang="en-US" sz="1600" dirty="0" smtClean="0">
                  <a:solidFill>
                    <a:srgbClr val="000000"/>
                  </a:solidFill>
                  <a:latin typeface="Courier New" charset="0"/>
                </a:rPr>
                <a:t>];</a:t>
              </a:r>
            </a:p>
            <a:p>
              <a:r>
                <a:rPr lang="en-US" sz="1600" dirty="0" smtClean="0">
                  <a:solidFill>
                    <a:srgbClr val="000000"/>
                  </a:solidFill>
                  <a:latin typeface="Courier New" charset="0"/>
                </a:rPr>
                <a:t>   }</a:t>
              </a:r>
            </a:p>
            <a:p>
              <a:r>
                <a:rPr lang="en-US" sz="1600" dirty="0" smtClean="0">
                  <a:solidFill>
                    <a:srgbClr val="000000"/>
                  </a:solidFill>
                  <a:latin typeface="Courier New" charset="0"/>
                </a:rPr>
                <a:t>   delete[] </a:t>
              </a:r>
              <a:r>
                <a:rPr lang="en-US" sz="1600" dirty="0" err="1" smtClean="0">
                  <a:solidFill>
                    <a:srgbClr val="000000"/>
                  </a:solidFill>
                  <a:latin typeface="Courier New" charset="0"/>
                </a:rPr>
                <a:t>oldArray</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sp>
        <p:nvSpPr>
          <p:cNvPr id="9287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charstack.cpp</a:t>
            </a:r>
            <a:r>
              <a:rPr lang="en-US" sz="4000" dirty="0" smtClean="0">
                <a:solidFill>
                  <a:srgbClr val="FF0000"/>
                </a:solidFill>
              </a:rPr>
              <a:t> Implementation</a:t>
            </a:r>
            <a:endParaRPr lang="en-US" sz="4000" dirty="0">
              <a:solidFill>
                <a:srgbClr val="FF0000"/>
              </a:solidFill>
            </a:endParaRPr>
          </a:p>
        </p:txBody>
      </p:sp>
      <p:sp>
        <p:nvSpPr>
          <p:cNvPr id="9287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8771"/>
                                        </p:tgtEl>
                                        <p:attrNameLst>
                                          <p:attrName>ppt_x</p:attrName>
                                        </p:attrNameLst>
                                      </p:cBhvr>
                                      <p:tavLst>
                                        <p:tav tm="0">
                                          <p:val>
                                            <p:strVal val="ppt_x"/>
                                          </p:val>
                                        </p:tav>
                                        <p:tav tm="100000">
                                          <p:val>
                                            <p:strVal val="ppt_x"/>
                                          </p:val>
                                        </p:tav>
                                      </p:tavLst>
                                    </p:anim>
                                    <p:anim calcmode="lin" valueType="num">
                                      <p:cBhvr additive="base">
                                        <p:cTn id="7" dur="1000"/>
                                        <p:tgtEl>
                                          <p:spTgt spid="928771"/>
                                        </p:tgtEl>
                                        <p:attrNameLst>
                                          <p:attrName>ppt_y</p:attrName>
                                        </p:attrNameLst>
                                      </p:cBhvr>
                                      <p:tavLst>
                                        <p:tav tm="0">
                                          <p:val>
                                            <p:strVal val="ppt_y"/>
                                          </p:val>
                                        </p:tav>
                                        <p:tav tm="100000">
                                          <p:val>
                                            <p:strVal val="0-ppt_h/2"/>
                                          </p:val>
                                        </p:tav>
                                      </p:tavLst>
                                    </p:anim>
                                    <p:set>
                                      <p:cBhvr>
                                        <p:cTn id="8" dur="1" fill="hold">
                                          <p:stCondLst>
                                            <p:cond delay="999"/>
                                          </p:stCondLst>
                                        </p:cTn>
                                        <p:tgtEl>
                                          <p:spTgt spid="9287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771" grpId="0"/>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09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Dynamic Allocation</a:t>
            </a:r>
          </a:p>
        </p:txBody>
      </p:sp>
      <p:sp>
        <p:nvSpPr>
          <p:cNvPr id="850947" name="Rectangle 3"/>
          <p:cNvSpPr>
            <a:spLocks noChangeArrowheads="1"/>
          </p:cNvSpPr>
          <p:nvPr/>
        </p:nvSpPr>
        <p:spPr bwMode="auto">
          <a:xfrm>
            <a:off x="482600" y="1155700"/>
            <a:ext cx="81788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C++ uses the </a:t>
            </a:r>
            <a:r>
              <a:rPr lang="en-US" sz="2000" dirty="0">
                <a:solidFill>
                  <a:srgbClr val="000000"/>
                </a:solidFill>
                <a:latin typeface="Courier New" charset="0"/>
              </a:rPr>
              <a:t>new</a:t>
            </a:r>
            <a:r>
              <a:rPr lang="en-US" sz="2400" b="0" dirty="0">
                <a:solidFill>
                  <a:srgbClr val="000000"/>
                </a:solidFill>
              </a:rPr>
              <a:t> operator to allocate memory on the heap.</a:t>
            </a:r>
          </a:p>
        </p:txBody>
      </p:sp>
      <p:grpSp>
        <p:nvGrpSpPr>
          <p:cNvPr id="2" name="Group 25"/>
          <p:cNvGrpSpPr>
            <a:grpSpLocks/>
          </p:cNvGrpSpPr>
          <p:nvPr/>
        </p:nvGrpSpPr>
        <p:grpSpPr bwMode="auto">
          <a:xfrm>
            <a:off x="482600" y="1651001"/>
            <a:ext cx="8178800" cy="1489076"/>
            <a:chOff x="304" y="2581"/>
            <a:chExt cx="5152" cy="938"/>
          </a:xfrm>
        </p:grpSpPr>
        <p:sp>
          <p:nvSpPr>
            <p:cNvPr id="850964" name="Rectangle 20"/>
            <p:cNvSpPr>
              <a:spLocks noChangeArrowheads="1"/>
            </p:cNvSpPr>
            <p:nvPr/>
          </p:nvSpPr>
          <p:spPr bwMode="auto">
            <a:xfrm>
              <a:off x="304" y="2581"/>
              <a:ext cx="5152" cy="80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You can allocate a single value (as opposed to an array) by writing </a:t>
              </a:r>
              <a:r>
                <a:rPr lang="en-US" sz="2000" dirty="0">
                  <a:solidFill>
                    <a:srgbClr val="000000"/>
                  </a:solidFill>
                  <a:latin typeface="Courier New" charset="0"/>
                </a:rPr>
                <a:t>new</a:t>
              </a:r>
              <a:r>
                <a:rPr lang="en-US" sz="2400" b="0" dirty="0">
                  <a:solidFill>
                    <a:srgbClr val="000000"/>
                  </a:solidFill>
                </a:rPr>
                <a:t> followed by the type name.  Thus, to allocate space for a</a:t>
              </a:r>
              <a:r>
                <a:rPr lang="en-US" sz="2400" b="0" dirty="0" smtClean="0">
                  <a:solidFill>
                    <a:srgbClr val="000000"/>
                  </a:solidFill>
                </a:rPr>
                <a:t> </a:t>
              </a:r>
              <a:r>
                <a:rPr lang="en-US" sz="2000" dirty="0" err="1" smtClean="0">
                  <a:solidFill>
                    <a:srgbClr val="000000"/>
                  </a:solidFill>
                  <a:latin typeface="Courier New" charset="0"/>
                </a:rPr>
                <a:t>int</a:t>
              </a:r>
              <a:r>
                <a:rPr lang="en-US" sz="2400" b="0" dirty="0" smtClean="0">
                  <a:solidFill>
                    <a:srgbClr val="000000"/>
                  </a:solidFill>
                </a:rPr>
                <a:t> </a:t>
              </a:r>
              <a:r>
                <a:rPr lang="en-US" sz="2400" b="0" dirty="0">
                  <a:solidFill>
                    <a:srgbClr val="000000"/>
                  </a:solidFill>
                </a:rPr>
                <a:t>on the heap, you would write</a:t>
              </a:r>
            </a:p>
          </p:txBody>
        </p:sp>
        <p:sp>
          <p:nvSpPr>
            <p:cNvPr id="850965" name="Text Box 21"/>
            <p:cNvSpPr txBox="1">
              <a:spLocks noChangeArrowheads="1"/>
            </p:cNvSpPr>
            <p:nvPr/>
          </p:nvSpPr>
          <p:spPr bwMode="auto">
            <a:xfrm>
              <a:off x="912" y="3291"/>
              <a:ext cx="4080" cy="22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dirty="0" err="1" smtClean="0">
                  <a:solidFill>
                    <a:srgbClr val="000000"/>
                  </a:solidFill>
                  <a:latin typeface="Courier New" charset="0"/>
                </a:rPr>
                <a:t>int</a:t>
              </a:r>
              <a:r>
                <a:rPr lang="en-US" sz="2000" dirty="0" smtClean="0">
                  <a:solidFill>
                    <a:srgbClr val="000000"/>
                  </a:solidFill>
                  <a:latin typeface="Courier New" charset="0"/>
                </a:rPr>
                <a:t> *</a:t>
              </a:r>
              <a:r>
                <a:rPr lang="en-US" sz="2000" dirty="0" err="1" smtClean="0">
                  <a:solidFill>
                    <a:srgbClr val="000000"/>
                  </a:solidFill>
                  <a:latin typeface="Courier New" charset="0"/>
                </a:rPr>
                <a:t>ip</a:t>
              </a:r>
              <a:r>
                <a:rPr lang="en-US" sz="2000" dirty="0" smtClean="0">
                  <a:solidFill>
                    <a:srgbClr val="000000"/>
                  </a:solidFill>
                  <a:latin typeface="Courier New" charset="0"/>
                </a:rPr>
                <a:t> = </a:t>
              </a:r>
              <a:r>
                <a:rPr lang="en-US" sz="2000" dirty="0">
                  <a:solidFill>
                    <a:srgbClr val="000000"/>
                  </a:solidFill>
                  <a:latin typeface="Courier New" charset="0"/>
                </a:rPr>
                <a:t>new</a:t>
              </a:r>
              <a:r>
                <a:rPr lang="en-US" sz="2000" dirty="0" smtClean="0">
                  <a:solidFill>
                    <a:srgbClr val="000000"/>
                  </a:solidFill>
                  <a:latin typeface="Courier New" charset="0"/>
                </a:rPr>
                <a:t> </a:t>
              </a:r>
              <a:r>
                <a:rPr lang="en-US" sz="2000" dirty="0" err="1" smtClean="0">
                  <a:solidFill>
                    <a:srgbClr val="000000"/>
                  </a:solidFill>
                  <a:latin typeface="Courier New" charset="0"/>
                </a:rPr>
                <a:t>int</a:t>
              </a:r>
              <a:r>
                <a:rPr lang="en-US" sz="2000" dirty="0" smtClean="0">
                  <a:solidFill>
                    <a:srgbClr val="000000"/>
                  </a:solidFill>
                  <a:latin typeface="Courier New" charset="0"/>
                </a:rPr>
                <a:t>;</a:t>
              </a:r>
              <a:endParaRPr lang="en-US" sz="2000" dirty="0">
                <a:solidFill>
                  <a:srgbClr val="000000"/>
                </a:solidFill>
                <a:latin typeface="Courier New" charset="0"/>
              </a:endParaRPr>
            </a:p>
          </p:txBody>
        </p:sp>
      </p:grpSp>
      <p:grpSp>
        <p:nvGrpSpPr>
          <p:cNvPr id="3" name="Group 29"/>
          <p:cNvGrpSpPr>
            <a:grpSpLocks/>
          </p:cNvGrpSpPr>
          <p:nvPr/>
        </p:nvGrpSpPr>
        <p:grpSpPr bwMode="auto">
          <a:xfrm>
            <a:off x="482600" y="3268663"/>
            <a:ext cx="8178800" cy="1684337"/>
            <a:chOff x="304" y="2059"/>
            <a:chExt cx="5152" cy="1061"/>
          </a:xfrm>
        </p:grpSpPr>
        <p:sp>
          <p:nvSpPr>
            <p:cNvPr id="850963" name="Text Box 19"/>
            <p:cNvSpPr txBox="1">
              <a:spLocks noChangeArrowheads="1"/>
            </p:cNvSpPr>
            <p:nvPr/>
          </p:nvSpPr>
          <p:spPr bwMode="auto">
            <a:xfrm>
              <a:off x="912" y="2899"/>
              <a:ext cx="4368"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a:solidFill>
                    <a:srgbClr val="000000"/>
                  </a:solidFill>
                  <a:latin typeface="Courier New" charset="0"/>
                </a:rPr>
                <a:t>int *array = new int[10000];</a:t>
              </a:r>
            </a:p>
          </p:txBody>
        </p:sp>
        <p:sp>
          <p:nvSpPr>
            <p:cNvPr id="850967" name="Rectangle 23"/>
            <p:cNvSpPr>
              <a:spLocks noChangeArrowheads="1"/>
            </p:cNvSpPr>
            <p:nvPr/>
          </p:nvSpPr>
          <p:spPr bwMode="auto">
            <a:xfrm>
              <a:off x="304" y="2059"/>
              <a:ext cx="5152" cy="341"/>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allocate an array of values using the following form:</a:t>
              </a:r>
            </a:p>
          </p:txBody>
        </p:sp>
        <p:sp>
          <p:nvSpPr>
            <p:cNvPr id="850970" name="Text Box 26"/>
            <p:cNvSpPr txBox="1">
              <a:spLocks noChangeArrowheads="1"/>
            </p:cNvSpPr>
            <p:nvPr/>
          </p:nvSpPr>
          <p:spPr bwMode="auto">
            <a:xfrm>
              <a:off x="912" y="2344"/>
              <a:ext cx="4368"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a:solidFill>
                    <a:srgbClr val="000000"/>
                  </a:solidFill>
                  <a:latin typeface="Courier New" charset="0"/>
                </a:rPr>
                <a:t>new </a:t>
              </a:r>
              <a:r>
                <a:rPr lang="en-US" sz="2000" b="0" i="1">
                  <a:solidFill>
                    <a:srgbClr val="000000"/>
                  </a:solidFill>
                </a:rPr>
                <a:t>type</a:t>
              </a:r>
              <a:r>
                <a:rPr lang="en-US" sz="2000">
                  <a:solidFill>
                    <a:srgbClr val="000000"/>
                  </a:solidFill>
                  <a:latin typeface="Courier New" charset="0"/>
                </a:rPr>
                <a:t>[</a:t>
              </a:r>
              <a:r>
                <a:rPr lang="en-US" sz="2000" b="0" i="1">
                  <a:solidFill>
                    <a:srgbClr val="000000"/>
                  </a:solidFill>
                </a:rPr>
                <a:t>size</a:t>
              </a:r>
              <a:r>
                <a:rPr lang="en-US" sz="2000">
                  <a:solidFill>
                    <a:srgbClr val="000000"/>
                  </a:solidFill>
                  <a:latin typeface="Courier New" charset="0"/>
                </a:rPr>
                <a:t>]</a:t>
              </a:r>
            </a:p>
          </p:txBody>
        </p:sp>
        <p:sp>
          <p:nvSpPr>
            <p:cNvPr id="850971" name="Rectangle 27"/>
            <p:cNvSpPr>
              <a:spLocks noChangeArrowheads="1"/>
            </p:cNvSpPr>
            <p:nvPr/>
          </p:nvSpPr>
          <p:spPr bwMode="auto">
            <a:xfrm>
              <a:off x="304" y="2587"/>
              <a:ext cx="5152" cy="341"/>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Thus, to allocate an array of 10000 integers, you would write:</a:t>
              </a:r>
            </a:p>
          </p:txBody>
        </p:sp>
      </p:grpSp>
      <p:grpSp>
        <p:nvGrpSpPr>
          <p:cNvPr id="4" name="Group 30"/>
          <p:cNvGrpSpPr>
            <a:grpSpLocks/>
          </p:cNvGrpSpPr>
          <p:nvPr/>
        </p:nvGrpSpPr>
        <p:grpSpPr bwMode="auto">
          <a:xfrm>
            <a:off x="482600" y="5092702"/>
            <a:ext cx="8178800" cy="1141413"/>
            <a:chOff x="304" y="3208"/>
            <a:chExt cx="5152" cy="719"/>
          </a:xfrm>
        </p:grpSpPr>
        <p:sp>
          <p:nvSpPr>
            <p:cNvPr id="850966" name="Rectangle 22"/>
            <p:cNvSpPr>
              <a:spLocks noChangeArrowheads="1"/>
            </p:cNvSpPr>
            <p:nvPr/>
          </p:nvSpPr>
          <p:spPr bwMode="auto">
            <a:xfrm>
              <a:off x="304" y="3208"/>
              <a:ext cx="5152" cy="52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000">
                  <a:solidFill>
                    <a:srgbClr val="000000"/>
                  </a:solidFill>
                  <a:latin typeface="Courier New" charset="0"/>
                </a:rPr>
                <a:t>delete</a:t>
              </a:r>
              <a:r>
                <a:rPr lang="en-US" sz="2400" b="0">
                  <a:solidFill>
                    <a:srgbClr val="000000"/>
                  </a:solidFill>
                </a:rPr>
                <a:t> operator frees memory previously allocated.  For arrays, you need to include empty brackets, as in</a:t>
              </a:r>
            </a:p>
          </p:txBody>
        </p:sp>
        <p:sp>
          <p:nvSpPr>
            <p:cNvPr id="850972" name="Text Box 28"/>
            <p:cNvSpPr txBox="1">
              <a:spLocks noChangeArrowheads="1"/>
            </p:cNvSpPr>
            <p:nvPr/>
          </p:nvSpPr>
          <p:spPr bwMode="auto">
            <a:xfrm>
              <a:off x="912" y="3699"/>
              <a:ext cx="4368" cy="22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smtClean="0">
                  <a:solidFill>
                    <a:srgbClr val="000000"/>
                  </a:solidFill>
                  <a:latin typeface="Courier New" charset="0"/>
                </a:rPr>
                <a:t>delete[] array;</a:t>
              </a:r>
              <a:endParaRPr lang="en-US" sz="2000">
                <a:solidFill>
                  <a:srgbClr val="000000"/>
                </a:solidFill>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99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Heap-Stack Diagrams</a:t>
            </a:r>
            <a:endParaRPr lang="en-US" sz="4000" dirty="0">
              <a:solidFill>
                <a:schemeClr val="tx1"/>
              </a:solidFill>
            </a:endParaRPr>
          </a:p>
        </p:txBody>
      </p:sp>
      <p:sp>
        <p:nvSpPr>
          <p:cNvPr id="809987" name="Rectangle 3"/>
          <p:cNvSpPr>
            <a:spLocks noChangeArrowheads="1"/>
          </p:cNvSpPr>
          <p:nvPr/>
        </p:nvSpPr>
        <p:spPr bwMode="auto">
          <a:xfrm>
            <a:off x="482600" y="1155700"/>
            <a:ext cx="8128000" cy="135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It is easier to understand how C++ works if you have a good mental model of its use of memory.  I find the most useful model is a </a:t>
            </a:r>
            <a:r>
              <a:rPr lang="en-US" sz="2400" i="1" dirty="0">
                <a:solidFill>
                  <a:srgbClr val="000000"/>
                </a:solidFill>
              </a:rPr>
              <a:t>heap-stack diagram</a:t>
            </a:r>
            <a:r>
              <a:rPr lang="en-US" sz="2400" b="0" i="1" dirty="0">
                <a:solidFill>
                  <a:srgbClr val="000000"/>
                </a:solidFill>
              </a:rPr>
              <a:t>,</a:t>
            </a:r>
            <a:r>
              <a:rPr lang="en-US" sz="2400" b="0" dirty="0">
                <a:solidFill>
                  <a:srgbClr val="000000"/>
                </a:solidFill>
              </a:rPr>
              <a:t> which shows the heap on the left and the stack on the right, separated by a dotted line.</a:t>
            </a:r>
          </a:p>
        </p:txBody>
      </p:sp>
      <p:sp>
        <p:nvSpPr>
          <p:cNvPr id="809988" name="Rectangle 4"/>
          <p:cNvSpPr>
            <a:spLocks noChangeArrowheads="1"/>
          </p:cNvSpPr>
          <p:nvPr/>
        </p:nvSpPr>
        <p:spPr bwMode="auto">
          <a:xfrm>
            <a:off x="482600" y="2590800"/>
            <a:ext cx="8128000" cy="2120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Whenever your program uses </a:t>
            </a:r>
            <a:r>
              <a:rPr lang="en-US" sz="2000" dirty="0">
                <a:solidFill>
                  <a:srgbClr val="000000"/>
                </a:solidFill>
                <a:latin typeface="Courier New" charset="0"/>
              </a:rPr>
              <a:t>new</a:t>
            </a:r>
            <a:r>
              <a:rPr lang="en-US" sz="2400" b="0" dirty="0">
                <a:solidFill>
                  <a:srgbClr val="000000"/>
                </a:solidFill>
              </a:rPr>
              <a:t>, you need to add a block of memory to the heap side of the diagram.  That block must be large enough to store the entire value you’re allocating.  If the value is a </a:t>
            </a:r>
            <a:r>
              <a:rPr lang="en-US" sz="2000" dirty="0" err="1">
                <a:solidFill>
                  <a:srgbClr val="000000"/>
                </a:solidFill>
                <a:latin typeface="Courier New" charset="0"/>
              </a:rPr>
              <a:t>struct</a:t>
            </a:r>
            <a:r>
              <a:rPr lang="en-US" sz="2400" b="0" dirty="0">
                <a:solidFill>
                  <a:srgbClr val="000000"/>
                </a:solidFill>
              </a:rPr>
              <a:t> or an object </a:t>
            </a:r>
            <a:r>
              <a:rPr lang="en-US" sz="2400" b="0" dirty="0" smtClean="0">
                <a:solidFill>
                  <a:srgbClr val="000000"/>
                </a:solidFill>
              </a:rPr>
              <a:t>type, </a:t>
            </a:r>
            <a:r>
              <a:rPr lang="en-US" sz="2400" b="0" dirty="0">
                <a:solidFill>
                  <a:srgbClr val="000000"/>
                </a:solidFill>
              </a:rPr>
              <a:t>that block must include space for all the members inside that structure.</a:t>
            </a:r>
          </a:p>
        </p:txBody>
      </p:sp>
      <p:sp>
        <p:nvSpPr>
          <p:cNvPr id="809989" name="Rectangle 5"/>
          <p:cNvSpPr>
            <a:spLocks noChangeArrowheads="1"/>
          </p:cNvSpPr>
          <p:nvPr/>
        </p:nvSpPr>
        <p:spPr bwMode="auto">
          <a:xfrm>
            <a:off x="482600" y="4358525"/>
            <a:ext cx="8128000" cy="2197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Whenever your program calls a method, you need to create a new stack frame by adding a block of memory to the stack side.  For method calls, you need to add enough space to store the local variables for the method, again with some overhead information that tracks what the program is doing.  When a method returns, C++ reclaims the memory in its frame.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0998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0998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9988" grpId="0" build="p" autoUpdateAnimBg="0"/>
      <p:bldP spid="809989" grpId="0" build="p" autoUpdateAnimBg="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11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 Heap-Stack Diagrams</a:t>
            </a:r>
            <a:endParaRPr lang="en-US" sz="4000" i="1" dirty="0">
              <a:solidFill>
                <a:srgbClr val="FF0000"/>
              </a:solidFill>
            </a:endParaRPr>
          </a:p>
        </p:txBody>
      </p:sp>
      <p:sp>
        <p:nvSpPr>
          <p:cNvPr id="861187" name="Text Box 3"/>
          <p:cNvSpPr txBox="1">
            <a:spLocks noChangeArrowheads="1"/>
          </p:cNvSpPr>
          <p:nvPr/>
        </p:nvSpPr>
        <p:spPr bwMode="auto">
          <a:xfrm>
            <a:off x="2514600" y="3832225"/>
            <a:ext cx="1003300" cy="3048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rPr>
              <a:t>heap</a:t>
            </a:r>
          </a:p>
        </p:txBody>
      </p:sp>
      <p:sp>
        <p:nvSpPr>
          <p:cNvPr id="861188" name="Line 4"/>
          <p:cNvSpPr>
            <a:spLocks noChangeShapeType="1"/>
          </p:cNvSpPr>
          <p:nvPr/>
        </p:nvSpPr>
        <p:spPr bwMode="auto">
          <a:xfrm>
            <a:off x="4489450" y="3897313"/>
            <a:ext cx="6350" cy="2732087"/>
          </a:xfrm>
          <a:prstGeom prst="line">
            <a:avLst/>
          </a:prstGeom>
          <a:noFill/>
          <a:ln w="19050"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sp>
        <p:nvSpPr>
          <p:cNvPr id="861189" name="Text Box 5"/>
          <p:cNvSpPr txBox="1">
            <a:spLocks noChangeArrowheads="1"/>
          </p:cNvSpPr>
          <p:nvPr/>
        </p:nvSpPr>
        <p:spPr bwMode="auto">
          <a:xfrm>
            <a:off x="4176713" y="3306763"/>
            <a:ext cx="1003300" cy="3048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rPr>
              <a:t>stack</a:t>
            </a:r>
          </a:p>
        </p:txBody>
      </p:sp>
      <p:sp>
        <p:nvSpPr>
          <p:cNvPr id="861190" name="Rectangle 6"/>
          <p:cNvSpPr>
            <a:spLocks noChangeArrowheads="1"/>
          </p:cNvSpPr>
          <p:nvPr/>
        </p:nvSpPr>
        <p:spPr bwMode="auto">
          <a:xfrm>
            <a:off x="571500" y="1066800"/>
            <a:ext cx="8001000" cy="251460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1" name="Text Box 7"/>
          <p:cNvSpPr txBox="1">
            <a:spLocks noChangeArrowheads="1"/>
          </p:cNvSpPr>
          <p:nvPr/>
        </p:nvSpPr>
        <p:spPr bwMode="auto">
          <a:xfrm>
            <a:off x="647700" y="1132115"/>
            <a:ext cx="7962900" cy="2292350"/>
          </a:xfrm>
          <a:prstGeom prst="rect">
            <a:avLst/>
          </a:prstGeom>
          <a:noFill/>
          <a:ln w="9525">
            <a:noFill/>
            <a:miter lim="800000"/>
            <a:headEnd/>
            <a:tailEnd/>
          </a:ln>
          <a:effectLst/>
        </p:spPr>
        <p:txBody>
          <a:bodyPr>
            <a:prstTxWarp prst="textNoShape">
              <a:avLst/>
            </a:prstTxWarp>
            <a:spAutoFit/>
          </a:bodyPr>
          <a:lstStyle/>
          <a:p>
            <a:r>
              <a:rPr sz="1600" noProof="1">
                <a:solidFill>
                  <a:srgbClr val="000000"/>
                </a:solidFill>
                <a:latin typeface="Courier New" charset="0"/>
              </a:rPr>
              <a:t>int main()</a:t>
            </a:r>
            <a:r>
              <a:rPr sz="800" noProof="1">
                <a:solidFill>
                  <a:srgbClr val="000000"/>
                </a:solidFill>
                <a:latin typeface="Courier New" charset="0"/>
              </a:rPr>
              <a:t> </a:t>
            </a:r>
            <a:r>
              <a:rPr sz="1600" noProof="1">
                <a:solidFill>
                  <a:srgbClr val="000000"/>
                </a:solidFill>
                <a:latin typeface="Courier New" charset="0"/>
              </a:rPr>
              <a:t>{</a:t>
            </a:r>
          </a:p>
          <a:p>
            <a:r>
              <a:rPr lang="en-US" sz="1600" dirty="0">
                <a:solidFill>
                  <a:srgbClr val="000000"/>
                </a:solidFill>
                <a:latin typeface="Courier New" charset="0"/>
              </a:rPr>
              <a:t>  </a:t>
            </a:r>
            <a:r>
              <a:rPr lang="en-US" sz="1600" dirty="0" smtClean="0">
                <a:solidFill>
                  <a:srgbClr val="000000"/>
                </a:solidFill>
                <a:latin typeface="Courier New" charset="0"/>
              </a:rPr>
              <a:t> Point </a:t>
            </a:r>
            <a:r>
              <a:rPr lang="en-US" sz="1600" dirty="0">
                <a:solidFill>
                  <a:srgbClr val="000000"/>
                </a:solidFill>
                <a:latin typeface="Courier New" charset="0"/>
              </a:rPr>
              <a:t>pt;</a:t>
            </a:r>
          </a:p>
          <a:p>
            <a:r>
              <a:rPr lang="en-US" sz="1600" dirty="0">
                <a:solidFill>
                  <a:srgbClr val="000000"/>
                </a:solidFill>
                <a:latin typeface="Courier New" charset="0"/>
              </a:rPr>
              <a:t>   double total = 0.0;</a:t>
            </a:r>
          </a:p>
          <a:p>
            <a:r>
              <a:rPr lang="en-US" sz="1600" dirty="0">
                <a:solidFill>
                  <a:srgbClr val="000000"/>
                </a:solidFill>
                <a:latin typeface="Courier New" charset="0"/>
              </a:rPr>
              <a:t>   </a:t>
            </a:r>
            <a:r>
              <a:rPr lang="en-US" sz="1600" dirty="0" err="1">
                <a:solidFill>
                  <a:srgbClr val="000000"/>
                </a:solidFill>
                <a:latin typeface="Courier New" charset="0"/>
              </a:rPr>
              <a:t>pt.x</a:t>
            </a:r>
            <a:r>
              <a:rPr lang="en-US" sz="1600" dirty="0">
                <a:solidFill>
                  <a:srgbClr val="000000"/>
                </a:solidFill>
                <a:latin typeface="Courier New" charset="0"/>
              </a:rPr>
              <a:t> = 1;</a:t>
            </a:r>
          </a:p>
          <a:p>
            <a:r>
              <a:rPr lang="en-US" sz="1600" dirty="0">
                <a:solidFill>
                  <a:srgbClr val="000000"/>
                </a:solidFill>
                <a:latin typeface="Courier New" charset="0"/>
              </a:rPr>
              <a:t>   </a:t>
            </a:r>
            <a:r>
              <a:rPr lang="en-US" sz="1600" dirty="0" err="1">
                <a:solidFill>
                  <a:srgbClr val="000000"/>
                </a:solidFill>
                <a:latin typeface="Courier New" charset="0"/>
              </a:rPr>
              <a:t>pt.y</a:t>
            </a:r>
            <a:r>
              <a:rPr lang="en-US" sz="1600" dirty="0">
                <a:solidFill>
                  <a:srgbClr val="000000"/>
                </a:solidFill>
                <a:latin typeface="Courier New" charset="0"/>
              </a:rPr>
              <a:t> = 2;</a:t>
            </a: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*array = new int[5];</a:t>
            </a:r>
          </a:p>
          <a:p>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nonsense(</a:t>
            </a:r>
            <a:r>
              <a:rPr lang="en-US" sz="1600" dirty="0" err="1">
                <a:solidFill>
                  <a:srgbClr val="000000"/>
                </a:solidFill>
                <a:latin typeface="Courier New" charset="0"/>
              </a:rPr>
              <a:t>array</a:t>
            </a:r>
            <a:r>
              <a:rPr lang="en-US" sz="1600" dirty="0">
                <a:solidFill>
                  <a:srgbClr val="000000"/>
                </a:solidFill>
                <a:latin typeface="Courier New" charset="0"/>
              </a:rPr>
              <a:t>, pt, total);</a:t>
            </a:r>
          </a:p>
          <a:p>
            <a:r>
              <a:rPr lang="en-US" sz="1600" dirty="0">
                <a:solidFill>
                  <a:srgbClr val="000000"/>
                </a:solidFill>
                <a:latin typeface="Courier New" charset="0"/>
              </a:rPr>
              <a:t>   return 0;</a:t>
            </a:r>
          </a:p>
          <a:p>
            <a:r>
              <a:rPr sz="1600" noProof="1">
                <a:solidFill>
                  <a:srgbClr val="000000"/>
                </a:solidFill>
                <a:latin typeface="Courier New" charset="0"/>
              </a:rPr>
              <a:t>}</a:t>
            </a:r>
          </a:p>
        </p:txBody>
      </p:sp>
      <p:sp>
        <p:nvSpPr>
          <p:cNvPr id="861192" name="Rectangle 8"/>
          <p:cNvSpPr>
            <a:spLocks noChangeArrowheads="1"/>
          </p:cNvSpPr>
          <p:nvPr/>
        </p:nvSpPr>
        <p:spPr bwMode="auto">
          <a:xfrm>
            <a:off x="1160463" y="1208088"/>
            <a:ext cx="820737"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3" name="Rectangle 9"/>
          <p:cNvSpPr>
            <a:spLocks noChangeArrowheads="1"/>
          </p:cNvSpPr>
          <p:nvPr/>
        </p:nvSpPr>
        <p:spPr bwMode="auto">
          <a:xfrm>
            <a:off x="1041400" y="1693863"/>
            <a:ext cx="2413000"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4" name="Rectangle 10"/>
          <p:cNvSpPr>
            <a:spLocks noChangeArrowheads="1"/>
          </p:cNvSpPr>
          <p:nvPr/>
        </p:nvSpPr>
        <p:spPr bwMode="auto">
          <a:xfrm>
            <a:off x="1041400" y="1947863"/>
            <a:ext cx="1198563"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5" name="Rectangle 11"/>
          <p:cNvSpPr>
            <a:spLocks noChangeArrowheads="1"/>
          </p:cNvSpPr>
          <p:nvPr/>
        </p:nvSpPr>
        <p:spPr bwMode="auto">
          <a:xfrm>
            <a:off x="1041400" y="2189163"/>
            <a:ext cx="1200150"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6" name="Rectangle 12"/>
          <p:cNvSpPr>
            <a:spLocks noChangeArrowheads="1"/>
          </p:cNvSpPr>
          <p:nvPr/>
        </p:nvSpPr>
        <p:spPr bwMode="auto">
          <a:xfrm>
            <a:off x="1041400" y="2425700"/>
            <a:ext cx="3082925"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7" name="Rectangle 13"/>
          <p:cNvSpPr>
            <a:spLocks noChangeArrowheads="1"/>
          </p:cNvSpPr>
          <p:nvPr/>
        </p:nvSpPr>
        <p:spPr bwMode="auto">
          <a:xfrm>
            <a:off x="1035050" y="2684463"/>
            <a:ext cx="3429000"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8" name="Rectangle 14"/>
          <p:cNvSpPr>
            <a:spLocks noChangeArrowheads="1"/>
          </p:cNvSpPr>
          <p:nvPr/>
        </p:nvSpPr>
        <p:spPr bwMode="auto">
          <a:xfrm>
            <a:off x="1028700" y="2921000"/>
            <a:ext cx="1238250" cy="254000"/>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199" name="Text Box 15"/>
          <p:cNvSpPr txBox="1">
            <a:spLocks noChangeArrowheads="1"/>
          </p:cNvSpPr>
          <p:nvPr/>
        </p:nvSpPr>
        <p:spPr bwMode="auto">
          <a:xfrm>
            <a:off x="5437188" y="3832225"/>
            <a:ext cx="1003300" cy="3048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rPr>
              <a:t>stack</a:t>
            </a:r>
          </a:p>
        </p:txBody>
      </p:sp>
      <p:grpSp>
        <p:nvGrpSpPr>
          <p:cNvPr id="2" name="Group 16"/>
          <p:cNvGrpSpPr>
            <a:grpSpLocks/>
          </p:cNvGrpSpPr>
          <p:nvPr/>
        </p:nvGrpSpPr>
        <p:grpSpPr bwMode="auto">
          <a:xfrm>
            <a:off x="4598988" y="5351463"/>
            <a:ext cx="2595562" cy="1282700"/>
            <a:chOff x="2109" y="3371"/>
            <a:chExt cx="1635" cy="808"/>
          </a:xfrm>
        </p:grpSpPr>
        <p:sp>
          <p:nvSpPr>
            <p:cNvPr id="861201" name="Rectangle 17"/>
            <p:cNvSpPr>
              <a:spLocks noChangeArrowheads="1"/>
            </p:cNvSpPr>
            <p:nvPr/>
          </p:nvSpPr>
          <p:spPr bwMode="auto">
            <a:xfrm>
              <a:off x="2621" y="3407"/>
              <a:ext cx="624" cy="13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02" name="Rectangle 18" descr="Small checker board"/>
            <p:cNvSpPr>
              <a:spLocks noChangeArrowheads="1"/>
            </p:cNvSpPr>
            <p:nvPr/>
          </p:nvSpPr>
          <p:spPr bwMode="auto">
            <a:xfrm>
              <a:off x="2621" y="4047"/>
              <a:ext cx="624" cy="129"/>
            </a:xfrm>
            <a:prstGeom prst="rect">
              <a:avLst/>
            </a:prstGeom>
            <a:pattFill prst="smCheck">
              <a:fgClr>
                <a:srgbClr val="999999"/>
              </a:fgClr>
              <a:bgClr>
                <a:srgbClr val="FFFFFF"/>
              </a:bgClr>
            </a:patt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03" name="Rectangle 19"/>
            <p:cNvSpPr>
              <a:spLocks noChangeArrowheads="1"/>
            </p:cNvSpPr>
            <p:nvPr/>
          </p:nvSpPr>
          <p:spPr bwMode="auto">
            <a:xfrm>
              <a:off x="2621" y="3799"/>
              <a:ext cx="624" cy="25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04" name="Rectangle 20"/>
            <p:cNvSpPr>
              <a:spLocks noChangeArrowheads="1"/>
            </p:cNvSpPr>
            <p:nvPr/>
          </p:nvSpPr>
          <p:spPr bwMode="auto">
            <a:xfrm>
              <a:off x="2112" y="3911"/>
              <a:ext cx="529" cy="173"/>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sp>
          <p:nvSpPr>
            <p:cNvPr id="861205" name="Rectangle 21"/>
            <p:cNvSpPr>
              <a:spLocks noChangeArrowheads="1"/>
            </p:cNvSpPr>
            <p:nvPr/>
          </p:nvSpPr>
          <p:spPr bwMode="auto">
            <a:xfrm>
              <a:off x="2112" y="3768"/>
              <a:ext cx="529" cy="173"/>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total</a:t>
              </a:r>
            </a:p>
          </p:txBody>
        </p:sp>
        <p:sp>
          <p:nvSpPr>
            <p:cNvPr id="861206" name="Rectangle 22"/>
            <p:cNvSpPr>
              <a:spLocks noChangeArrowheads="1"/>
            </p:cNvSpPr>
            <p:nvPr/>
          </p:nvSpPr>
          <p:spPr bwMode="auto">
            <a:xfrm>
              <a:off x="2111" y="3502"/>
              <a:ext cx="529" cy="173"/>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pt</a:t>
              </a:r>
            </a:p>
          </p:txBody>
        </p:sp>
        <p:sp>
          <p:nvSpPr>
            <p:cNvPr id="861207" name="Rectangle 23"/>
            <p:cNvSpPr>
              <a:spLocks noChangeArrowheads="1"/>
            </p:cNvSpPr>
            <p:nvPr/>
          </p:nvSpPr>
          <p:spPr bwMode="auto">
            <a:xfrm>
              <a:off x="3215" y="4025"/>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FFFC</a:t>
              </a:r>
            </a:p>
          </p:txBody>
        </p:sp>
        <p:sp>
          <p:nvSpPr>
            <p:cNvPr id="861208" name="Rectangle 24"/>
            <p:cNvSpPr>
              <a:spLocks noChangeArrowheads="1"/>
            </p:cNvSpPr>
            <p:nvPr/>
          </p:nvSpPr>
          <p:spPr bwMode="auto">
            <a:xfrm>
              <a:off x="3215" y="3897"/>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FFF8</a:t>
              </a:r>
            </a:p>
          </p:txBody>
        </p:sp>
        <p:sp>
          <p:nvSpPr>
            <p:cNvPr id="861209" name="Rectangle 25"/>
            <p:cNvSpPr>
              <a:spLocks noChangeArrowheads="1"/>
            </p:cNvSpPr>
            <p:nvPr/>
          </p:nvSpPr>
          <p:spPr bwMode="auto">
            <a:xfrm>
              <a:off x="3215" y="3769"/>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FFF4</a:t>
              </a:r>
            </a:p>
          </p:txBody>
        </p:sp>
        <p:sp>
          <p:nvSpPr>
            <p:cNvPr id="861210" name="Rectangle 26"/>
            <p:cNvSpPr>
              <a:spLocks noChangeArrowheads="1"/>
            </p:cNvSpPr>
            <p:nvPr/>
          </p:nvSpPr>
          <p:spPr bwMode="auto">
            <a:xfrm>
              <a:off x="3215" y="3641"/>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FFF0</a:t>
              </a:r>
            </a:p>
          </p:txBody>
        </p:sp>
        <p:sp>
          <p:nvSpPr>
            <p:cNvPr id="861211" name="Rectangle 27"/>
            <p:cNvSpPr>
              <a:spLocks noChangeArrowheads="1"/>
            </p:cNvSpPr>
            <p:nvPr/>
          </p:nvSpPr>
          <p:spPr bwMode="auto">
            <a:xfrm>
              <a:off x="3215" y="3513"/>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FFEC</a:t>
              </a:r>
            </a:p>
          </p:txBody>
        </p:sp>
        <p:sp>
          <p:nvSpPr>
            <p:cNvPr id="861212" name="Rectangle 28"/>
            <p:cNvSpPr>
              <a:spLocks noChangeArrowheads="1"/>
            </p:cNvSpPr>
            <p:nvPr/>
          </p:nvSpPr>
          <p:spPr bwMode="auto">
            <a:xfrm>
              <a:off x="2621" y="3538"/>
              <a:ext cx="624" cy="261"/>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13" name="Rectangle 29"/>
            <p:cNvSpPr>
              <a:spLocks noChangeArrowheads="1"/>
            </p:cNvSpPr>
            <p:nvPr/>
          </p:nvSpPr>
          <p:spPr bwMode="auto">
            <a:xfrm>
              <a:off x="3215" y="3385"/>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FFE8</a:t>
              </a:r>
            </a:p>
          </p:txBody>
        </p:sp>
        <p:sp>
          <p:nvSpPr>
            <p:cNvPr id="861214" name="Rectangle 30"/>
            <p:cNvSpPr>
              <a:spLocks noChangeArrowheads="1"/>
            </p:cNvSpPr>
            <p:nvPr/>
          </p:nvSpPr>
          <p:spPr bwMode="auto">
            <a:xfrm>
              <a:off x="2109" y="3371"/>
              <a:ext cx="529" cy="173"/>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array</a:t>
              </a:r>
            </a:p>
          </p:txBody>
        </p:sp>
        <p:sp>
          <p:nvSpPr>
            <p:cNvPr id="861215" name="Line 31"/>
            <p:cNvSpPr>
              <a:spLocks noChangeShapeType="1"/>
            </p:cNvSpPr>
            <p:nvPr/>
          </p:nvSpPr>
          <p:spPr bwMode="auto">
            <a:xfrm>
              <a:off x="2623" y="3670"/>
              <a:ext cx="619"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sp>
          <p:nvSpPr>
            <p:cNvPr id="861216" name="Rectangle 32"/>
            <p:cNvSpPr>
              <a:spLocks noChangeArrowheads="1"/>
            </p:cNvSpPr>
            <p:nvPr/>
          </p:nvSpPr>
          <p:spPr bwMode="auto">
            <a:xfrm>
              <a:off x="2667" y="3839"/>
              <a:ext cx="529" cy="154"/>
            </a:xfrm>
            <a:prstGeom prst="rect">
              <a:avLst/>
            </a:prstGeom>
            <a:noFill/>
            <a:ln w="9525">
              <a:noFill/>
              <a:miter lim="800000"/>
              <a:headEnd/>
              <a:tailEnd/>
            </a:ln>
            <a:effectLst/>
          </p:spPr>
          <p:txBody>
            <a:bodyPr>
              <a:prstTxWarp prst="textNoShape">
                <a:avLst/>
              </a:prstTxWarp>
              <a:spAutoFit/>
            </a:bodyPr>
            <a:lstStyle/>
            <a:p>
              <a:pPr algn="ctr"/>
              <a:r>
                <a:rPr lang="en-US" sz="1000" i="1" dirty="0">
                  <a:solidFill>
                    <a:srgbClr val="000000"/>
                  </a:solidFill>
                  <a:latin typeface="Helvetica" charset="0"/>
                </a:rPr>
                <a:t>???</a:t>
              </a:r>
              <a:endParaRPr lang="en-US" sz="1000" dirty="0">
                <a:solidFill>
                  <a:srgbClr val="000000"/>
                </a:solidFill>
                <a:latin typeface="Helvetica" charset="0"/>
              </a:endParaRPr>
            </a:p>
          </p:txBody>
        </p:sp>
        <p:sp>
          <p:nvSpPr>
            <p:cNvPr id="861217" name="Rectangle 33"/>
            <p:cNvSpPr>
              <a:spLocks noChangeArrowheads="1"/>
            </p:cNvSpPr>
            <p:nvPr/>
          </p:nvSpPr>
          <p:spPr bwMode="auto">
            <a:xfrm>
              <a:off x="2667" y="3534"/>
              <a:ext cx="529" cy="154"/>
            </a:xfrm>
            <a:prstGeom prst="rect">
              <a:avLst/>
            </a:prstGeom>
            <a:noFill/>
            <a:ln w="9525">
              <a:noFill/>
              <a:miter lim="800000"/>
              <a:headEnd/>
              <a:tailEnd/>
            </a:ln>
            <a:effectLst/>
          </p:spPr>
          <p:txBody>
            <a:bodyPr>
              <a:prstTxWarp prst="textNoShape">
                <a:avLst/>
              </a:prstTxWarp>
              <a:spAutoFit/>
            </a:bodyPr>
            <a:lstStyle/>
            <a:p>
              <a:pPr algn="ctr"/>
              <a:r>
                <a:rPr lang="en-US" sz="1000" i="1" dirty="0">
                  <a:solidFill>
                    <a:srgbClr val="000000"/>
                  </a:solidFill>
                  <a:latin typeface="Helvetica" charset="0"/>
                </a:rPr>
                <a:t>???</a:t>
              </a:r>
              <a:endParaRPr lang="en-US" sz="1000" dirty="0">
                <a:solidFill>
                  <a:srgbClr val="000000"/>
                </a:solidFill>
                <a:latin typeface="Helvetica" charset="0"/>
              </a:endParaRPr>
            </a:p>
          </p:txBody>
        </p:sp>
        <p:sp>
          <p:nvSpPr>
            <p:cNvPr id="861218" name="Rectangle 34"/>
            <p:cNvSpPr>
              <a:spLocks noChangeArrowheads="1"/>
            </p:cNvSpPr>
            <p:nvPr/>
          </p:nvSpPr>
          <p:spPr bwMode="auto">
            <a:xfrm>
              <a:off x="2667" y="3400"/>
              <a:ext cx="529" cy="154"/>
            </a:xfrm>
            <a:prstGeom prst="rect">
              <a:avLst/>
            </a:prstGeom>
            <a:noFill/>
            <a:ln w="9525">
              <a:noFill/>
              <a:miter lim="800000"/>
              <a:headEnd/>
              <a:tailEnd/>
            </a:ln>
            <a:effectLst/>
          </p:spPr>
          <p:txBody>
            <a:bodyPr>
              <a:prstTxWarp prst="textNoShape">
                <a:avLst/>
              </a:prstTxWarp>
              <a:spAutoFit/>
            </a:bodyPr>
            <a:lstStyle/>
            <a:p>
              <a:pPr algn="ctr"/>
              <a:r>
                <a:rPr lang="en-US" sz="1000" i="1" dirty="0">
                  <a:solidFill>
                    <a:srgbClr val="000000"/>
                  </a:solidFill>
                  <a:latin typeface="Helvetica" charset="0"/>
                </a:rPr>
                <a:t>???</a:t>
              </a:r>
              <a:endParaRPr lang="en-US" sz="1000" dirty="0">
                <a:solidFill>
                  <a:srgbClr val="000000"/>
                </a:solidFill>
                <a:latin typeface="Helvetica" charset="0"/>
              </a:endParaRPr>
            </a:p>
          </p:txBody>
        </p:sp>
        <p:sp>
          <p:nvSpPr>
            <p:cNvPr id="861219" name="Rectangle 35"/>
            <p:cNvSpPr>
              <a:spLocks noChangeArrowheads="1"/>
            </p:cNvSpPr>
            <p:nvPr/>
          </p:nvSpPr>
          <p:spPr bwMode="auto">
            <a:xfrm>
              <a:off x="2667" y="3655"/>
              <a:ext cx="529" cy="154"/>
            </a:xfrm>
            <a:prstGeom prst="rect">
              <a:avLst/>
            </a:prstGeom>
            <a:noFill/>
            <a:ln w="9525">
              <a:noFill/>
              <a:miter lim="800000"/>
              <a:headEnd/>
              <a:tailEnd/>
            </a:ln>
            <a:effectLst/>
          </p:spPr>
          <p:txBody>
            <a:bodyPr>
              <a:prstTxWarp prst="textNoShape">
                <a:avLst/>
              </a:prstTxWarp>
              <a:spAutoFit/>
            </a:bodyPr>
            <a:lstStyle/>
            <a:p>
              <a:pPr algn="ctr"/>
              <a:r>
                <a:rPr lang="en-US" sz="1000" i="1" dirty="0">
                  <a:solidFill>
                    <a:srgbClr val="000000"/>
                  </a:solidFill>
                  <a:latin typeface="Helvetica" charset="0"/>
                </a:rPr>
                <a:t>???</a:t>
              </a:r>
              <a:endParaRPr lang="en-US" sz="1000" dirty="0">
                <a:solidFill>
                  <a:srgbClr val="000000"/>
                </a:solidFill>
                <a:latin typeface="Helvetica" charset="0"/>
              </a:endParaRPr>
            </a:p>
          </p:txBody>
        </p:sp>
      </p:grpSp>
      <p:grpSp>
        <p:nvGrpSpPr>
          <p:cNvPr id="3" name="Group 36"/>
          <p:cNvGrpSpPr>
            <a:grpSpLocks/>
          </p:cNvGrpSpPr>
          <p:nvPr/>
        </p:nvGrpSpPr>
        <p:grpSpPr bwMode="auto">
          <a:xfrm>
            <a:off x="5437188" y="5576887"/>
            <a:ext cx="938212" cy="274638"/>
            <a:chOff x="3969" y="3505"/>
            <a:chExt cx="591" cy="173"/>
          </a:xfrm>
        </p:grpSpPr>
        <p:sp>
          <p:nvSpPr>
            <p:cNvPr id="861221" name="Rectangle 37"/>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22" name="Rectangle 38"/>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dirty="0">
                  <a:solidFill>
                    <a:srgbClr val="000000"/>
                  </a:solidFill>
                </a:rPr>
                <a:t>1</a:t>
              </a:r>
              <a:endParaRPr lang="en-US" sz="1000" dirty="0">
                <a:solidFill>
                  <a:srgbClr val="000000"/>
                </a:solidFill>
                <a:latin typeface="Helvetica" charset="0"/>
              </a:endParaRPr>
            </a:p>
          </p:txBody>
        </p:sp>
      </p:grpSp>
      <p:grpSp>
        <p:nvGrpSpPr>
          <p:cNvPr id="4" name="Group 39"/>
          <p:cNvGrpSpPr>
            <a:grpSpLocks/>
          </p:cNvGrpSpPr>
          <p:nvPr/>
        </p:nvGrpSpPr>
        <p:grpSpPr bwMode="auto">
          <a:xfrm>
            <a:off x="5437188" y="6084887"/>
            <a:ext cx="938212" cy="274638"/>
            <a:chOff x="3969" y="3505"/>
            <a:chExt cx="591" cy="173"/>
          </a:xfrm>
        </p:grpSpPr>
        <p:sp>
          <p:nvSpPr>
            <p:cNvPr id="861224" name="Rectangle 40"/>
            <p:cNvSpPr>
              <a:spLocks noChangeArrowheads="1"/>
            </p:cNvSpPr>
            <p:nvPr/>
          </p:nvSpPr>
          <p:spPr bwMode="auto">
            <a:xfrm>
              <a:off x="3969" y="3527"/>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25" name="Rectangle 41"/>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dirty="0">
                  <a:solidFill>
                    <a:srgbClr val="000000"/>
                  </a:solidFill>
                </a:rPr>
                <a:t>0.0</a:t>
              </a:r>
              <a:endParaRPr lang="en-US" sz="1000" dirty="0">
                <a:solidFill>
                  <a:srgbClr val="000000"/>
                </a:solidFill>
                <a:latin typeface="Helvetica" charset="0"/>
              </a:endParaRPr>
            </a:p>
          </p:txBody>
        </p:sp>
      </p:grpSp>
      <p:grpSp>
        <p:nvGrpSpPr>
          <p:cNvPr id="5" name="Group 42"/>
          <p:cNvGrpSpPr>
            <a:grpSpLocks/>
          </p:cNvGrpSpPr>
          <p:nvPr/>
        </p:nvGrpSpPr>
        <p:grpSpPr bwMode="auto">
          <a:xfrm>
            <a:off x="5449888" y="5384801"/>
            <a:ext cx="938212" cy="244475"/>
            <a:chOff x="3969" y="3528"/>
            <a:chExt cx="591" cy="154"/>
          </a:xfrm>
        </p:grpSpPr>
        <p:sp>
          <p:nvSpPr>
            <p:cNvPr id="861227" name="Rectangle 43"/>
            <p:cNvSpPr>
              <a:spLocks noChangeArrowheads="1"/>
            </p:cNvSpPr>
            <p:nvPr/>
          </p:nvSpPr>
          <p:spPr bwMode="auto">
            <a:xfrm>
              <a:off x="3969" y="3550"/>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28" name="Rectangle 44"/>
            <p:cNvSpPr>
              <a:spLocks noChangeArrowheads="1"/>
            </p:cNvSpPr>
            <p:nvPr/>
          </p:nvSpPr>
          <p:spPr bwMode="auto">
            <a:xfrm>
              <a:off x="3997" y="3528"/>
              <a:ext cx="529" cy="154"/>
            </a:xfrm>
            <a:prstGeom prst="rect">
              <a:avLst/>
            </a:prstGeom>
            <a:noFill/>
            <a:ln w="9525">
              <a:noFill/>
              <a:miter lim="800000"/>
              <a:headEnd/>
              <a:tailEnd/>
            </a:ln>
            <a:effectLst/>
          </p:spPr>
          <p:txBody>
            <a:bodyPr>
              <a:prstTxWarp prst="textNoShape">
                <a:avLst/>
              </a:prstTxWarp>
              <a:spAutoFit/>
            </a:bodyPr>
            <a:lstStyle/>
            <a:p>
              <a:pPr algn="ctr"/>
              <a:r>
                <a:rPr lang="en-US" sz="1000" dirty="0">
                  <a:solidFill>
                    <a:srgbClr val="000000"/>
                  </a:solidFill>
                  <a:latin typeface="Helvetica" charset="0"/>
                </a:rPr>
                <a:t>1000</a:t>
              </a:r>
            </a:p>
          </p:txBody>
        </p:sp>
      </p:grpSp>
      <p:grpSp>
        <p:nvGrpSpPr>
          <p:cNvPr id="6" name="Group 45"/>
          <p:cNvGrpSpPr>
            <a:grpSpLocks/>
          </p:cNvGrpSpPr>
          <p:nvPr/>
        </p:nvGrpSpPr>
        <p:grpSpPr bwMode="auto">
          <a:xfrm>
            <a:off x="5437188" y="5780087"/>
            <a:ext cx="938212" cy="274638"/>
            <a:chOff x="3969" y="3505"/>
            <a:chExt cx="591" cy="173"/>
          </a:xfrm>
        </p:grpSpPr>
        <p:sp>
          <p:nvSpPr>
            <p:cNvPr id="861230" name="Rectangle 46"/>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31" name="Rectangle 47"/>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a:solidFill>
                    <a:srgbClr val="000000"/>
                  </a:solidFill>
                </a:rPr>
                <a:t>2</a:t>
              </a:r>
              <a:endParaRPr lang="en-US" sz="1000">
                <a:solidFill>
                  <a:srgbClr val="000000"/>
                </a:solidFill>
                <a:latin typeface="Helvetica" charset="0"/>
              </a:endParaRPr>
            </a:p>
          </p:txBody>
        </p:sp>
      </p:grpSp>
      <p:grpSp>
        <p:nvGrpSpPr>
          <p:cNvPr id="7" name="Group 48"/>
          <p:cNvGrpSpPr>
            <a:grpSpLocks/>
          </p:cNvGrpSpPr>
          <p:nvPr/>
        </p:nvGrpSpPr>
        <p:grpSpPr bwMode="auto">
          <a:xfrm>
            <a:off x="2528888" y="4111622"/>
            <a:ext cx="1779587" cy="1065211"/>
            <a:chOff x="800" y="2732"/>
            <a:chExt cx="1121" cy="671"/>
          </a:xfrm>
        </p:grpSpPr>
        <p:sp>
          <p:nvSpPr>
            <p:cNvPr id="861233" name="Rectangle 49"/>
            <p:cNvSpPr>
              <a:spLocks noChangeArrowheads="1"/>
            </p:cNvSpPr>
            <p:nvPr/>
          </p:nvSpPr>
          <p:spPr bwMode="auto">
            <a:xfrm>
              <a:off x="800" y="2885"/>
              <a:ext cx="624" cy="12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i="1">
                <a:solidFill>
                  <a:srgbClr val="000000"/>
                </a:solidFill>
                <a:latin typeface="Helvetica" charset="0"/>
              </a:endParaRPr>
            </a:p>
          </p:txBody>
        </p:sp>
        <p:sp>
          <p:nvSpPr>
            <p:cNvPr id="861234" name="Rectangle 50"/>
            <p:cNvSpPr>
              <a:spLocks noChangeArrowheads="1"/>
            </p:cNvSpPr>
            <p:nvPr/>
          </p:nvSpPr>
          <p:spPr bwMode="auto">
            <a:xfrm>
              <a:off x="800" y="2756"/>
              <a:ext cx="624" cy="12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35" name="Rectangle 51"/>
            <p:cNvSpPr>
              <a:spLocks noChangeArrowheads="1"/>
            </p:cNvSpPr>
            <p:nvPr/>
          </p:nvSpPr>
          <p:spPr bwMode="auto">
            <a:xfrm>
              <a:off x="1392" y="2861"/>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1004</a:t>
              </a:r>
            </a:p>
          </p:txBody>
        </p:sp>
        <p:sp>
          <p:nvSpPr>
            <p:cNvPr id="861236" name="Rectangle 52"/>
            <p:cNvSpPr>
              <a:spLocks noChangeArrowheads="1"/>
            </p:cNvSpPr>
            <p:nvPr/>
          </p:nvSpPr>
          <p:spPr bwMode="auto">
            <a:xfrm>
              <a:off x="1392" y="2732"/>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1000</a:t>
              </a:r>
            </a:p>
          </p:txBody>
        </p:sp>
        <p:sp>
          <p:nvSpPr>
            <p:cNvPr id="861237" name="Rectangle 53"/>
            <p:cNvSpPr>
              <a:spLocks noChangeArrowheads="1"/>
            </p:cNvSpPr>
            <p:nvPr/>
          </p:nvSpPr>
          <p:spPr bwMode="auto">
            <a:xfrm>
              <a:off x="800" y="3013"/>
              <a:ext cx="624" cy="12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i="1">
                <a:solidFill>
                  <a:srgbClr val="000000"/>
                </a:solidFill>
                <a:latin typeface="Helvetica" charset="0"/>
              </a:endParaRPr>
            </a:p>
          </p:txBody>
        </p:sp>
        <p:sp>
          <p:nvSpPr>
            <p:cNvPr id="861238" name="Rectangle 54"/>
            <p:cNvSpPr>
              <a:spLocks noChangeArrowheads="1"/>
            </p:cNvSpPr>
            <p:nvPr/>
          </p:nvSpPr>
          <p:spPr bwMode="auto">
            <a:xfrm>
              <a:off x="1392" y="2989"/>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1008</a:t>
              </a:r>
            </a:p>
          </p:txBody>
        </p:sp>
        <p:sp>
          <p:nvSpPr>
            <p:cNvPr id="861239" name="Rectangle 55"/>
            <p:cNvSpPr>
              <a:spLocks noChangeArrowheads="1"/>
            </p:cNvSpPr>
            <p:nvPr/>
          </p:nvSpPr>
          <p:spPr bwMode="auto">
            <a:xfrm>
              <a:off x="800" y="3141"/>
              <a:ext cx="624" cy="12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i="1">
                <a:solidFill>
                  <a:srgbClr val="000000"/>
                </a:solidFill>
                <a:latin typeface="Helvetica" charset="0"/>
              </a:endParaRPr>
            </a:p>
          </p:txBody>
        </p:sp>
        <p:sp>
          <p:nvSpPr>
            <p:cNvPr id="861240" name="Rectangle 56"/>
            <p:cNvSpPr>
              <a:spLocks noChangeArrowheads="1"/>
            </p:cNvSpPr>
            <p:nvPr/>
          </p:nvSpPr>
          <p:spPr bwMode="auto">
            <a:xfrm>
              <a:off x="1392" y="3117"/>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100C</a:t>
              </a:r>
            </a:p>
          </p:txBody>
        </p:sp>
        <p:sp>
          <p:nvSpPr>
            <p:cNvPr id="861241" name="Rectangle 57"/>
            <p:cNvSpPr>
              <a:spLocks noChangeArrowheads="1"/>
            </p:cNvSpPr>
            <p:nvPr/>
          </p:nvSpPr>
          <p:spPr bwMode="auto">
            <a:xfrm>
              <a:off x="800" y="3269"/>
              <a:ext cx="624" cy="129"/>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i="1">
                <a:solidFill>
                  <a:srgbClr val="000000"/>
                </a:solidFill>
                <a:latin typeface="Helvetica" charset="0"/>
              </a:endParaRPr>
            </a:p>
          </p:txBody>
        </p:sp>
        <p:sp>
          <p:nvSpPr>
            <p:cNvPr id="861242" name="Rectangle 58"/>
            <p:cNvSpPr>
              <a:spLocks noChangeArrowheads="1"/>
            </p:cNvSpPr>
            <p:nvPr/>
          </p:nvSpPr>
          <p:spPr bwMode="auto">
            <a:xfrm>
              <a:off x="1392" y="3245"/>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1010</a:t>
              </a:r>
            </a:p>
          </p:txBody>
        </p:sp>
        <p:sp>
          <p:nvSpPr>
            <p:cNvPr id="861243" name="Rectangle 59"/>
            <p:cNvSpPr>
              <a:spLocks noChangeArrowheads="1"/>
            </p:cNvSpPr>
            <p:nvPr/>
          </p:nvSpPr>
          <p:spPr bwMode="auto">
            <a:xfrm>
              <a:off x="847" y="2737"/>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sp>
          <p:nvSpPr>
            <p:cNvPr id="861244" name="Rectangle 60"/>
            <p:cNvSpPr>
              <a:spLocks noChangeArrowheads="1"/>
            </p:cNvSpPr>
            <p:nvPr/>
          </p:nvSpPr>
          <p:spPr bwMode="auto">
            <a:xfrm>
              <a:off x="847" y="2865"/>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sp>
          <p:nvSpPr>
            <p:cNvPr id="861245" name="Rectangle 61"/>
            <p:cNvSpPr>
              <a:spLocks noChangeArrowheads="1"/>
            </p:cNvSpPr>
            <p:nvPr/>
          </p:nvSpPr>
          <p:spPr bwMode="auto">
            <a:xfrm>
              <a:off x="847" y="2993"/>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sp>
          <p:nvSpPr>
            <p:cNvPr id="861246" name="Rectangle 62"/>
            <p:cNvSpPr>
              <a:spLocks noChangeArrowheads="1"/>
            </p:cNvSpPr>
            <p:nvPr/>
          </p:nvSpPr>
          <p:spPr bwMode="auto">
            <a:xfrm>
              <a:off x="847" y="3121"/>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sp>
          <p:nvSpPr>
            <p:cNvPr id="861247" name="Rectangle 63"/>
            <p:cNvSpPr>
              <a:spLocks noChangeArrowheads="1"/>
            </p:cNvSpPr>
            <p:nvPr/>
          </p:nvSpPr>
          <p:spPr bwMode="auto">
            <a:xfrm>
              <a:off x="847" y="3249"/>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grpSp>
      <p:grpSp>
        <p:nvGrpSpPr>
          <p:cNvPr id="8" name="Group 64"/>
          <p:cNvGrpSpPr>
            <a:grpSpLocks/>
          </p:cNvGrpSpPr>
          <p:nvPr/>
        </p:nvGrpSpPr>
        <p:grpSpPr bwMode="auto">
          <a:xfrm>
            <a:off x="4598988" y="4122737"/>
            <a:ext cx="2603500" cy="1296988"/>
            <a:chOff x="2104" y="2597"/>
            <a:chExt cx="1640" cy="817"/>
          </a:xfrm>
        </p:grpSpPr>
        <p:sp>
          <p:nvSpPr>
            <p:cNvPr id="861249" name="Rectangle 65"/>
            <p:cNvSpPr>
              <a:spLocks noChangeArrowheads="1"/>
            </p:cNvSpPr>
            <p:nvPr/>
          </p:nvSpPr>
          <p:spPr bwMode="auto">
            <a:xfrm>
              <a:off x="2616" y="2619"/>
              <a:ext cx="624" cy="14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50" name="Rectangle 66"/>
            <p:cNvSpPr>
              <a:spLocks noChangeArrowheads="1"/>
            </p:cNvSpPr>
            <p:nvPr/>
          </p:nvSpPr>
          <p:spPr bwMode="auto">
            <a:xfrm>
              <a:off x="2616" y="3017"/>
              <a:ext cx="624" cy="13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51" name="Rectangle 67"/>
            <p:cNvSpPr>
              <a:spLocks noChangeArrowheads="1"/>
            </p:cNvSpPr>
            <p:nvPr/>
          </p:nvSpPr>
          <p:spPr bwMode="auto">
            <a:xfrm>
              <a:off x="2106" y="2987"/>
              <a:ext cx="529" cy="173"/>
            </a:xfrm>
            <a:prstGeom prst="rect">
              <a:avLst/>
            </a:prstGeom>
            <a:noFill/>
            <a:ln w="9525">
              <a:noFill/>
              <a:miter lim="800000"/>
              <a:headEnd/>
              <a:tailEnd/>
            </a:ln>
            <a:effectLst/>
          </p:spPr>
          <p:txBody>
            <a:bodyPr>
              <a:prstTxWarp prst="textNoShape">
                <a:avLst/>
              </a:prstTxWarp>
              <a:spAutoFit/>
            </a:bodyPr>
            <a:lstStyle/>
            <a:p>
              <a:pPr algn="r"/>
              <a:r>
                <a:rPr lang="en-US" sz="1200" dirty="0" smtClean="0">
                  <a:solidFill>
                    <a:srgbClr val="000000"/>
                  </a:solidFill>
                  <a:latin typeface="Courier New" charset="0"/>
                </a:rPr>
                <a:t>total</a:t>
              </a:r>
              <a:r>
                <a:rPr lang="en-US" sz="900" dirty="0" smtClean="0">
                  <a:solidFill>
                    <a:srgbClr val="000000"/>
                  </a:solidFill>
                  <a:latin typeface="Courier New" charset="0"/>
                </a:rPr>
                <a:t> </a:t>
              </a:r>
              <a:r>
                <a:rPr lang="en-US" sz="1200" dirty="0" smtClean="0">
                  <a:solidFill>
                    <a:srgbClr val="000000"/>
                  </a:solidFill>
                  <a:latin typeface="Courier New" charset="0"/>
                </a:rPr>
                <a:t>&amp;</a:t>
              </a:r>
              <a:endParaRPr lang="en-US" sz="1200" dirty="0">
                <a:solidFill>
                  <a:srgbClr val="000000"/>
                </a:solidFill>
                <a:latin typeface="Courier New" charset="0"/>
              </a:endParaRPr>
            </a:p>
          </p:txBody>
        </p:sp>
        <p:sp>
          <p:nvSpPr>
            <p:cNvPr id="861252" name="Rectangle 68"/>
            <p:cNvSpPr>
              <a:spLocks noChangeArrowheads="1"/>
            </p:cNvSpPr>
            <p:nvPr/>
          </p:nvSpPr>
          <p:spPr bwMode="auto">
            <a:xfrm>
              <a:off x="2106" y="2728"/>
              <a:ext cx="529" cy="173"/>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pt</a:t>
              </a:r>
            </a:p>
          </p:txBody>
        </p:sp>
        <p:sp>
          <p:nvSpPr>
            <p:cNvPr id="861253" name="Rectangle 69"/>
            <p:cNvSpPr>
              <a:spLocks noChangeArrowheads="1"/>
            </p:cNvSpPr>
            <p:nvPr/>
          </p:nvSpPr>
          <p:spPr bwMode="auto">
            <a:xfrm>
              <a:off x="3210" y="3260"/>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FFE4</a:t>
              </a:r>
            </a:p>
          </p:txBody>
        </p:sp>
        <p:sp>
          <p:nvSpPr>
            <p:cNvPr id="861254" name="Rectangle 70"/>
            <p:cNvSpPr>
              <a:spLocks noChangeArrowheads="1"/>
            </p:cNvSpPr>
            <p:nvPr/>
          </p:nvSpPr>
          <p:spPr bwMode="auto">
            <a:xfrm>
              <a:off x="3210" y="3132"/>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FFE0</a:t>
              </a:r>
            </a:p>
          </p:txBody>
        </p:sp>
        <p:sp>
          <p:nvSpPr>
            <p:cNvPr id="861255" name="Rectangle 71"/>
            <p:cNvSpPr>
              <a:spLocks noChangeArrowheads="1"/>
            </p:cNvSpPr>
            <p:nvPr/>
          </p:nvSpPr>
          <p:spPr bwMode="auto">
            <a:xfrm>
              <a:off x="3210" y="3004"/>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FFDC</a:t>
              </a:r>
            </a:p>
          </p:txBody>
        </p:sp>
        <p:sp>
          <p:nvSpPr>
            <p:cNvPr id="861256" name="Rectangle 72"/>
            <p:cNvSpPr>
              <a:spLocks noChangeArrowheads="1"/>
            </p:cNvSpPr>
            <p:nvPr/>
          </p:nvSpPr>
          <p:spPr bwMode="auto">
            <a:xfrm>
              <a:off x="3210" y="2876"/>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FFD8</a:t>
              </a:r>
            </a:p>
          </p:txBody>
        </p:sp>
        <p:sp>
          <p:nvSpPr>
            <p:cNvPr id="861257" name="Rectangle 73"/>
            <p:cNvSpPr>
              <a:spLocks noChangeArrowheads="1"/>
            </p:cNvSpPr>
            <p:nvPr/>
          </p:nvSpPr>
          <p:spPr bwMode="auto">
            <a:xfrm>
              <a:off x="3210" y="2748"/>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FFD4</a:t>
              </a:r>
            </a:p>
          </p:txBody>
        </p:sp>
        <p:sp>
          <p:nvSpPr>
            <p:cNvPr id="861258" name="Rectangle 74"/>
            <p:cNvSpPr>
              <a:spLocks noChangeArrowheads="1"/>
            </p:cNvSpPr>
            <p:nvPr/>
          </p:nvSpPr>
          <p:spPr bwMode="auto">
            <a:xfrm>
              <a:off x="2616" y="2756"/>
              <a:ext cx="624" cy="261"/>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59" name="Rectangle 75"/>
            <p:cNvSpPr>
              <a:spLocks noChangeArrowheads="1"/>
            </p:cNvSpPr>
            <p:nvPr/>
          </p:nvSpPr>
          <p:spPr bwMode="auto">
            <a:xfrm>
              <a:off x="2104" y="2597"/>
              <a:ext cx="529" cy="173"/>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list</a:t>
              </a:r>
            </a:p>
          </p:txBody>
        </p:sp>
        <p:sp>
          <p:nvSpPr>
            <p:cNvPr id="861260" name="Line 76"/>
            <p:cNvSpPr>
              <a:spLocks noChangeShapeType="1"/>
            </p:cNvSpPr>
            <p:nvPr/>
          </p:nvSpPr>
          <p:spPr bwMode="auto">
            <a:xfrm>
              <a:off x="2618" y="2888"/>
              <a:ext cx="619"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grpSp>
          <p:nvGrpSpPr>
            <p:cNvPr id="9" name="Group 77"/>
            <p:cNvGrpSpPr>
              <a:grpSpLocks/>
            </p:cNvGrpSpPr>
            <p:nvPr/>
          </p:nvGrpSpPr>
          <p:grpSpPr bwMode="auto">
            <a:xfrm>
              <a:off x="2624" y="2729"/>
              <a:ext cx="591" cy="173"/>
              <a:chOff x="3969" y="3505"/>
              <a:chExt cx="591" cy="173"/>
            </a:xfrm>
          </p:grpSpPr>
          <p:sp>
            <p:nvSpPr>
              <p:cNvPr id="861262" name="Rectangle 78"/>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63" name="Rectangle 79"/>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a:solidFill>
                      <a:srgbClr val="000000"/>
                    </a:solidFill>
                  </a:rPr>
                  <a:t>1</a:t>
                </a:r>
                <a:endParaRPr lang="en-US" sz="1000">
                  <a:solidFill>
                    <a:srgbClr val="000000"/>
                  </a:solidFill>
                  <a:latin typeface="Helvetica" charset="0"/>
                </a:endParaRPr>
              </a:p>
            </p:txBody>
          </p:sp>
        </p:grpSp>
        <p:grpSp>
          <p:nvGrpSpPr>
            <p:cNvPr id="10" name="Group 80"/>
            <p:cNvGrpSpPr>
              <a:grpSpLocks/>
            </p:cNvGrpSpPr>
            <p:nvPr/>
          </p:nvGrpSpPr>
          <p:grpSpPr bwMode="auto">
            <a:xfrm>
              <a:off x="2632" y="2608"/>
              <a:ext cx="591" cy="154"/>
              <a:chOff x="3969" y="3521"/>
              <a:chExt cx="591" cy="154"/>
            </a:xfrm>
          </p:grpSpPr>
          <p:sp>
            <p:nvSpPr>
              <p:cNvPr id="861265" name="Rectangle 81"/>
              <p:cNvSpPr>
                <a:spLocks noChangeArrowheads="1"/>
              </p:cNvSpPr>
              <p:nvPr/>
            </p:nvSpPr>
            <p:spPr bwMode="auto">
              <a:xfrm>
                <a:off x="3969" y="3550"/>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66" name="Rectangle 82"/>
              <p:cNvSpPr>
                <a:spLocks noChangeArrowheads="1"/>
              </p:cNvSpPr>
              <p:nvPr/>
            </p:nvSpPr>
            <p:spPr bwMode="auto">
              <a:xfrm>
                <a:off x="3997" y="3521"/>
                <a:ext cx="529" cy="154"/>
              </a:xfrm>
              <a:prstGeom prst="rect">
                <a:avLst/>
              </a:prstGeom>
              <a:noFill/>
              <a:ln w="9525">
                <a:noFill/>
                <a:miter lim="800000"/>
                <a:headEnd/>
                <a:tailEnd/>
              </a:ln>
              <a:effectLst/>
            </p:spPr>
            <p:txBody>
              <a:bodyPr>
                <a:prstTxWarp prst="textNoShape">
                  <a:avLst/>
                </a:prstTxWarp>
                <a:spAutoFit/>
              </a:bodyPr>
              <a:lstStyle/>
              <a:p>
                <a:pPr algn="ctr"/>
                <a:r>
                  <a:rPr lang="en-US" sz="1000">
                    <a:solidFill>
                      <a:srgbClr val="000000"/>
                    </a:solidFill>
                    <a:latin typeface="Helvetica" charset="0"/>
                  </a:rPr>
                  <a:t>1000</a:t>
                </a:r>
              </a:p>
            </p:txBody>
          </p:sp>
        </p:grpSp>
        <p:grpSp>
          <p:nvGrpSpPr>
            <p:cNvPr id="11" name="Group 83"/>
            <p:cNvGrpSpPr>
              <a:grpSpLocks/>
            </p:cNvGrpSpPr>
            <p:nvPr/>
          </p:nvGrpSpPr>
          <p:grpSpPr bwMode="auto">
            <a:xfrm>
              <a:off x="2624" y="2857"/>
              <a:ext cx="591" cy="173"/>
              <a:chOff x="3969" y="3505"/>
              <a:chExt cx="591" cy="173"/>
            </a:xfrm>
          </p:grpSpPr>
          <p:sp>
            <p:nvSpPr>
              <p:cNvPr id="861268" name="Rectangle 84"/>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69" name="Rectangle 85"/>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a:solidFill>
                      <a:srgbClr val="000000"/>
                    </a:solidFill>
                  </a:rPr>
                  <a:t>2</a:t>
                </a:r>
                <a:endParaRPr lang="en-US" sz="1000">
                  <a:solidFill>
                    <a:srgbClr val="000000"/>
                  </a:solidFill>
                  <a:latin typeface="Helvetica" charset="0"/>
                </a:endParaRPr>
              </a:p>
            </p:txBody>
          </p:sp>
        </p:grpSp>
        <p:grpSp>
          <p:nvGrpSpPr>
            <p:cNvPr id="12" name="Group 86"/>
            <p:cNvGrpSpPr>
              <a:grpSpLocks/>
            </p:cNvGrpSpPr>
            <p:nvPr/>
          </p:nvGrpSpPr>
          <p:grpSpPr bwMode="auto">
            <a:xfrm>
              <a:off x="2633" y="3001"/>
              <a:ext cx="591" cy="154"/>
              <a:chOff x="3969" y="3521"/>
              <a:chExt cx="591" cy="154"/>
            </a:xfrm>
          </p:grpSpPr>
          <p:sp>
            <p:nvSpPr>
              <p:cNvPr id="861271" name="Rectangle 87"/>
              <p:cNvSpPr>
                <a:spLocks noChangeArrowheads="1"/>
              </p:cNvSpPr>
              <p:nvPr/>
            </p:nvSpPr>
            <p:spPr bwMode="auto">
              <a:xfrm>
                <a:off x="3969" y="3550"/>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72" name="Rectangle 88"/>
              <p:cNvSpPr>
                <a:spLocks noChangeArrowheads="1"/>
              </p:cNvSpPr>
              <p:nvPr/>
            </p:nvSpPr>
            <p:spPr bwMode="auto">
              <a:xfrm>
                <a:off x="3997" y="3521"/>
                <a:ext cx="529" cy="154"/>
              </a:xfrm>
              <a:prstGeom prst="rect">
                <a:avLst/>
              </a:prstGeom>
              <a:noFill/>
              <a:ln w="9525">
                <a:noFill/>
                <a:miter lim="800000"/>
                <a:headEnd/>
                <a:tailEnd/>
              </a:ln>
              <a:effectLst/>
            </p:spPr>
            <p:txBody>
              <a:bodyPr>
                <a:prstTxWarp prst="textNoShape">
                  <a:avLst/>
                </a:prstTxWarp>
                <a:spAutoFit/>
              </a:bodyPr>
              <a:lstStyle/>
              <a:p>
                <a:pPr algn="ctr"/>
                <a:r>
                  <a:rPr lang="en-US" sz="1000">
                    <a:solidFill>
                      <a:srgbClr val="000000"/>
                    </a:solidFill>
                    <a:latin typeface="Helvetica" charset="0"/>
                  </a:rPr>
                  <a:t>FFF4</a:t>
                </a:r>
              </a:p>
            </p:txBody>
          </p:sp>
        </p:grpSp>
        <p:sp>
          <p:nvSpPr>
            <p:cNvPr id="861273" name="Rectangle 89"/>
            <p:cNvSpPr>
              <a:spLocks noChangeArrowheads="1"/>
            </p:cNvSpPr>
            <p:nvPr/>
          </p:nvSpPr>
          <p:spPr bwMode="auto">
            <a:xfrm>
              <a:off x="2616" y="3148"/>
              <a:ext cx="624" cy="13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74" name="Rectangle 90"/>
            <p:cNvSpPr>
              <a:spLocks noChangeArrowheads="1"/>
            </p:cNvSpPr>
            <p:nvPr/>
          </p:nvSpPr>
          <p:spPr bwMode="auto">
            <a:xfrm>
              <a:off x="2106" y="3118"/>
              <a:ext cx="529" cy="173"/>
            </a:xfrm>
            <a:prstGeom prst="rect">
              <a:avLst/>
            </a:prstGeom>
            <a:noFill/>
            <a:ln w="9525">
              <a:noFill/>
              <a:miter lim="800000"/>
              <a:headEnd/>
              <a:tailEnd/>
            </a:ln>
            <a:effectLst/>
          </p:spPr>
          <p:txBody>
            <a:bodyPr>
              <a:prstTxWarp prst="textNoShape">
                <a:avLst/>
              </a:prstTxWarp>
              <a:spAutoFit/>
            </a:bodyPr>
            <a:lstStyle/>
            <a:p>
              <a:pPr algn="r"/>
              <a:r>
                <a:rPr lang="en-US" sz="1200" dirty="0" err="1">
                  <a:solidFill>
                    <a:srgbClr val="000000"/>
                  </a:solidFill>
                  <a:latin typeface="Courier New" charset="0"/>
                </a:rPr>
                <a:t>pptr</a:t>
              </a:r>
              <a:endParaRPr lang="en-US" sz="1200" dirty="0">
                <a:solidFill>
                  <a:srgbClr val="000000"/>
                </a:solidFill>
                <a:latin typeface="Courier New" charset="0"/>
              </a:endParaRPr>
            </a:p>
          </p:txBody>
        </p:sp>
        <p:grpSp>
          <p:nvGrpSpPr>
            <p:cNvPr id="13" name="Group 91"/>
            <p:cNvGrpSpPr>
              <a:grpSpLocks/>
            </p:cNvGrpSpPr>
            <p:nvPr/>
          </p:nvGrpSpPr>
          <p:grpSpPr bwMode="auto">
            <a:xfrm>
              <a:off x="2633" y="3132"/>
              <a:ext cx="591" cy="154"/>
              <a:chOff x="3969" y="3521"/>
              <a:chExt cx="591" cy="154"/>
            </a:xfrm>
          </p:grpSpPr>
          <p:sp>
            <p:nvSpPr>
              <p:cNvPr id="861276" name="Rectangle 92"/>
              <p:cNvSpPr>
                <a:spLocks noChangeArrowheads="1"/>
              </p:cNvSpPr>
              <p:nvPr/>
            </p:nvSpPr>
            <p:spPr bwMode="auto">
              <a:xfrm>
                <a:off x="3969" y="3550"/>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77" name="Rectangle 93"/>
              <p:cNvSpPr>
                <a:spLocks noChangeArrowheads="1"/>
              </p:cNvSpPr>
              <p:nvPr/>
            </p:nvSpPr>
            <p:spPr bwMode="auto">
              <a:xfrm>
                <a:off x="3997" y="3521"/>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grpSp>
        <p:sp>
          <p:nvSpPr>
            <p:cNvPr id="861278" name="Rectangle 94" descr="Small checker board"/>
            <p:cNvSpPr>
              <a:spLocks noChangeArrowheads="1"/>
            </p:cNvSpPr>
            <p:nvPr/>
          </p:nvSpPr>
          <p:spPr bwMode="auto">
            <a:xfrm>
              <a:off x="2616" y="3282"/>
              <a:ext cx="624" cy="129"/>
            </a:xfrm>
            <a:prstGeom prst="rect">
              <a:avLst/>
            </a:prstGeom>
            <a:pattFill prst="smCheck">
              <a:fgClr>
                <a:srgbClr val="999999"/>
              </a:fgClr>
              <a:bgClr>
                <a:srgbClr val="FFFFFF"/>
              </a:bgClr>
            </a:patt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79" name="Rectangle 95"/>
            <p:cNvSpPr>
              <a:spLocks noChangeArrowheads="1"/>
            </p:cNvSpPr>
            <p:nvPr/>
          </p:nvSpPr>
          <p:spPr bwMode="auto">
            <a:xfrm>
              <a:off x="3215" y="2606"/>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FFD0</a:t>
              </a:r>
            </a:p>
          </p:txBody>
        </p:sp>
      </p:grpSp>
      <p:grpSp>
        <p:nvGrpSpPr>
          <p:cNvPr id="14" name="Group 96"/>
          <p:cNvGrpSpPr>
            <a:grpSpLocks/>
          </p:cNvGrpSpPr>
          <p:nvPr/>
        </p:nvGrpSpPr>
        <p:grpSpPr bwMode="auto">
          <a:xfrm>
            <a:off x="2528888" y="5121258"/>
            <a:ext cx="1779587" cy="457198"/>
            <a:chOff x="768" y="3393"/>
            <a:chExt cx="1121" cy="288"/>
          </a:xfrm>
        </p:grpSpPr>
        <p:sp>
          <p:nvSpPr>
            <p:cNvPr id="861281" name="Rectangle 97"/>
            <p:cNvSpPr>
              <a:spLocks noChangeArrowheads="1"/>
            </p:cNvSpPr>
            <p:nvPr/>
          </p:nvSpPr>
          <p:spPr bwMode="auto">
            <a:xfrm>
              <a:off x="768" y="3417"/>
              <a:ext cx="624" cy="26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861282" name="Rectangle 98"/>
            <p:cNvSpPr>
              <a:spLocks noChangeArrowheads="1"/>
            </p:cNvSpPr>
            <p:nvPr/>
          </p:nvSpPr>
          <p:spPr bwMode="auto">
            <a:xfrm>
              <a:off x="1360" y="3522"/>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1018</a:t>
              </a:r>
            </a:p>
          </p:txBody>
        </p:sp>
        <p:sp>
          <p:nvSpPr>
            <p:cNvPr id="861283" name="Rectangle 99"/>
            <p:cNvSpPr>
              <a:spLocks noChangeArrowheads="1"/>
            </p:cNvSpPr>
            <p:nvPr/>
          </p:nvSpPr>
          <p:spPr bwMode="auto">
            <a:xfrm>
              <a:off x="1360" y="3393"/>
              <a:ext cx="529"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1014</a:t>
              </a:r>
            </a:p>
          </p:txBody>
        </p:sp>
        <p:sp>
          <p:nvSpPr>
            <p:cNvPr id="861284" name="Rectangle 100"/>
            <p:cNvSpPr>
              <a:spLocks noChangeArrowheads="1"/>
            </p:cNvSpPr>
            <p:nvPr/>
          </p:nvSpPr>
          <p:spPr bwMode="auto">
            <a:xfrm>
              <a:off x="815" y="3398"/>
              <a:ext cx="529" cy="154"/>
            </a:xfrm>
            <a:prstGeom prst="rect">
              <a:avLst/>
            </a:prstGeom>
            <a:noFill/>
            <a:ln w="9525">
              <a:noFill/>
              <a:miter lim="800000"/>
              <a:headEnd/>
              <a:tailEnd/>
            </a:ln>
            <a:effectLst/>
          </p:spPr>
          <p:txBody>
            <a:bodyPr>
              <a:prstTxWarp prst="textNoShape">
                <a:avLst/>
              </a:prstTxWarp>
              <a:spAutoFit/>
            </a:bodyPr>
            <a:lstStyle/>
            <a:p>
              <a:pPr algn="ctr"/>
              <a:r>
                <a:rPr lang="en-US" sz="1000" i="1">
                  <a:solidFill>
                    <a:srgbClr val="000000"/>
                  </a:solidFill>
                  <a:latin typeface="Helvetica" charset="0"/>
                </a:rPr>
                <a:t>???</a:t>
              </a:r>
              <a:endParaRPr lang="en-US" sz="1000">
                <a:solidFill>
                  <a:srgbClr val="000000"/>
                </a:solidFill>
                <a:latin typeface="Helvetica" charset="0"/>
              </a:endParaRPr>
            </a:p>
          </p:txBody>
        </p:sp>
        <p:sp>
          <p:nvSpPr>
            <p:cNvPr id="861285" name="Rectangle 101"/>
            <p:cNvSpPr>
              <a:spLocks noChangeArrowheads="1"/>
            </p:cNvSpPr>
            <p:nvPr/>
          </p:nvSpPr>
          <p:spPr bwMode="auto">
            <a:xfrm>
              <a:off x="815" y="3526"/>
              <a:ext cx="529" cy="154"/>
            </a:xfrm>
            <a:prstGeom prst="rect">
              <a:avLst/>
            </a:prstGeom>
            <a:noFill/>
            <a:ln w="9525">
              <a:noFill/>
              <a:miter lim="800000"/>
              <a:headEnd/>
              <a:tailEnd/>
            </a:ln>
            <a:effectLst/>
          </p:spPr>
          <p:txBody>
            <a:bodyPr>
              <a:prstTxWarp prst="textNoShape">
                <a:avLst/>
              </a:prstTxWarp>
              <a:spAutoFit/>
            </a:bodyPr>
            <a:lstStyle/>
            <a:p>
              <a:pPr algn="ctr"/>
              <a:r>
                <a:rPr lang="en-US" sz="1000" i="1" dirty="0">
                  <a:solidFill>
                    <a:srgbClr val="000000"/>
                  </a:solidFill>
                  <a:latin typeface="Helvetica" charset="0"/>
                </a:rPr>
                <a:t>???</a:t>
              </a:r>
              <a:endParaRPr lang="en-US" sz="1000" dirty="0">
                <a:solidFill>
                  <a:srgbClr val="000000"/>
                </a:solidFill>
                <a:latin typeface="Helvetica" charset="0"/>
              </a:endParaRPr>
            </a:p>
          </p:txBody>
        </p:sp>
        <p:sp>
          <p:nvSpPr>
            <p:cNvPr id="861286" name="Line 102"/>
            <p:cNvSpPr>
              <a:spLocks noChangeShapeType="1"/>
            </p:cNvSpPr>
            <p:nvPr/>
          </p:nvSpPr>
          <p:spPr bwMode="auto">
            <a:xfrm>
              <a:off x="769" y="3545"/>
              <a:ext cx="619"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grpSp>
      <p:grpSp>
        <p:nvGrpSpPr>
          <p:cNvPr id="15" name="Group 103"/>
          <p:cNvGrpSpPr>
            <a:grpSpLocks/>
          </p:cNvGrpSpPr>
          <p:nvPr/>
        </p:nvGrpSpPr>
        <p:grpSpPr bwMode="auto">
          <a:xfrm>
            <a:off x="5435600" y="4972051"/>
            <a:ext cx="938213" cy="244475"/>
            <a:chOff x="3969" y="3521"/>
            <a:chExt cx="591" cy="154"/>
          </a:xfrm>
        </p:grpSpPr>
        <p:sp>
          <p:nvSpPr>
            <p:cNvPr id="861288" name="Rectangle 104"/>
            <p:cNvSpPr>
              <a:spLocks noChangeArrowheads="1"/>
            </p:cNvSpPr>
            <p:nvPr/>
          </p:nvSpPr>
          <p:spPr bwMode="auto">
            <a:xfrm>
              <a:off x="3969" y="3550"/>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89" name="Rectangle 105"/>
            <p:cNvSpPr>
              <a:spLocks noChangeArrowheads="1"/>
            </p:cNvSpPr>
            <p:nvPr/>
          </p:nvSpPr>
          <p:spPr bwMode="auto">
            <a:xfrm>
              <a:off x="3997" y="3521"/>
              <a:ext cx="529" cy="154"/>
            </a:xfrm>
            <a:prstGeom prst="rect">
              <a:avLst/>
            </a:prstGeom>
            <a:noFill/>
            <a:ln w="9525">
              <a:noFill/>
              <a:miter lim="800000"/>
              <a:headEnd/>
              <a:tailEnd/>
            </a:ln>
            <a:effectLst/>
          </p:spPr>
          <p:txBody>
            <a:bodyPr>
              <a:prstTxWarp prst="textNoShape">
                <a:avLst/>
              </a:prstTxWarp>
              <a:spAutoFit/>
            </a:bodyPr>
            <a:lstStyle/>
            <a:p>
              <a:pPr algn="ctr"/>
              <a:r>
                <a:rPr lang="en-US" sz="1000">
                  <a:solidFill>
                    <a:srgbClr val="000000"/>
                  </a:solidFill>
                  <a:latin typeface="Helvetica" charset="0"/>
                </a:rPr>
                <a:t>1014</a:t>
              </a:r>
            </a:p>
          </p:txBody>
        </p:sp>
      </p:grpSp>
      <p:grpSp>
        <p:nvGrpSpPr>
          <p:cNvPr id="16" name="Group 106"/>
          <p:cNvGrpSpPr>
            <a:grpSpLocks/>
          </p:cNvGrpSpPr>
          <p:nvPr/>
        </p:nvGrpSpPr>
        <p:grpSpPr bwMode="auto">
          <a:xfrm>
            <a:off x="2563813" y="4308476"/>
            <a:ext cx="938212" cy="274637"/>
            <a:chOff x="3969" y="3505"/>
            <a:chExt cx="591" cy="173"/>
          </a:xfrm>
        </p:grpSpPr>
        <p:sp>
          <p:nvSpPr>
            <p:cNvPr id="861291" name="Rectangle 107"/>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92" name="Rectangle 108"/>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dirty="0">
                  <a:solidFill>
                    <a:srgbClr val="000000"/>
                  </a:solidFill>
                </a:rPr>
                <a:t>1</a:t>
              </a:r>
              <a:endParaRPr lang="en-US" sz="1000" dirty="0">
                <a:solidFill>
                  <a:srgbClr val="000000"/>
                </a:solidFill>
                <a:latin typeface="Helvetica" charset="0"/>
              </a:endParaRPr>
            </a:p>
          </p:txBody>
        </p:sp>
      </p:grpSp>
      <p:grpSp>
        <p:nvGrpSpPr>
          <p:cNvPr id="17" name="Group 109"/>
          <p:cNvGrpSpPr>
            <a:grpSpLocks/>
          </p:cNvGrpSpPr>
          <p:nvPr/>
        </p:nvGrpSpPr>
        <p:grpSpPr bwMode="auto">
          <a:xfrm>
            <a:off x="5437188" y="6084887"/>
            <a:ext cx="938212" cy="274638"/>
            <a:chOff x="3969" y="3505"/>
            <a:chExt cx="591" cy="173"/>
          </a:xfrm>
        </p:grpSpPr>
        <p:sp>
          <p:nvSpPr>
            <p:cNvPr id="861294" name="Rectangle 110"/>
            <p:cNvSpPr>
              <a:spLocks noChangeArrowheads="1"/>
            </p:cNvSpPr>
            <p:nvPr/>
          </p:nvSpPr>
          <p:spPr bwMode="auto">
            <a:xfrm>
              <a:off x="3969" y="3542"/>
              <a:ext cx="591" cy="117"/>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1295" name="Rectangle 111"/>
            <p:cNvSpPr>
              <a:spLocks noChangeArrowheads="1"/>
            </p:cNvSpPr>
            <p:nvPr/>
          </p:nvSpPr>
          <p:spPr bwMode="auto">
            <a:xfrm>
              <a:off x="3997" y="3505"/>
              <a:ext cx="529" cy="173"/>
            </a:xfrm>
            <a:prstGeom prst="rect">
              <a:avLst/>
            </a:prstGeom>
            <a:noFill/>
            <a:ln w="9525">
              <a:noFill/>
              <a:miter lim="800000"/>
              <a:headEnd/>
              <a:tailEnd/>
            </a:ln>
            <a:effectLst/>
          </p:spPr>
          <p:txBody>
            <a:bodyPr>
              <a:prstTxWarp prst="textNoShape">
                <a:avLst/>
              </a:prstTxWarp>
              <a:spAutoFit/>
            </a:bodyPr>
            <a:lstStyle/>
            <a:p>
              <a:pPr algn="ctr"/>
              <a:r>
                <a:rPr lang="en-US" sz="1200" b="0">
                  <a:solidFill>
                    <a:srgbClr val="000000"/>
                  </a:solidFill>
                </a:rPr>
                <a:t>2.0</a:t>
              </a:r>
              <a:endParaRPr lang="en-US" sz="1000">
                <a:solidFill>
                  <a:srgbClr val="000000"/>
                </a:solidFill>
                <a:latin typeface="Helvetica" charset="0"/>
              </a:endParaRPr>
            </a:p>
          </p:txBody>
        </p:sp>
      </p:grpSp>
      <p:grpSp>
        <p:nvGrpSpPr>
          <p:cNvPr id="18" name="Group 112"/>
          <p:cNvGrpSpPr>
            <a:grpSpLocks/>
          </p:cNvGrpSpPr>
          <p:nvPr/>
        </p:nvGrpSpPr>
        <p:grpSpPr bwMode="auto">
          <a:xfrm>
            <a:off x="736600" y="1447800"/>
            <a:ext cx="8001000" cy="2279650"/>
            <a:chOff x="464" y="912"/>
            <a:chExt cx="5040" cy="1436"/>
          </a:xfrm>
        </p:grpSpPr>
        <p:sp>
          <p:nvSpPr>
            <p:cNvPr id="861297" name="Rectangle 113"/>
            <p:cNvSpPr>
              <a:spLocks noChangeArrowheads="1"/>
            </p:cNvSpPr>
            <p:nvPr/>
          </p:nvSpPr>
          <p:spPr bwMode="auto">
            <a:xfrm>
              <a:off x="464" y="912"/>
              <a:ext cx="5040" cy="1436"/>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298" name="Text Box 114"/>
            <p:cNvSpPr txBox="1">
              <a:spLocks noChangeArrowheads="1"/>
            </p:cNvSpPr>
            <p:nvPr/>
          </p:nvSpPr>
          <p:spPr bwMode="auto">
            <a:xfrm>
              <a:off x="536" y="929"/>
              <a:ext cx="4920" cy="828"/>
            </a:xfrm>
            <a:prstGeom prst="rect">
              <a:avLst/>
            </a:prstGeom>
            <a:noFill/>
            <a:ln w="9525">
              <a:noFill/>
              <a:miter lim="800000"/>
              <a:headEnd/>
              <a:tailEnd/>
            </a:ln>
            <a:effectLst/>
          </p:spPr>
          <p:txBody>
            <a:bodyPr>
              <a:prstTxWarp prst="textNoShape">
                <a:avLst/>
              </a:prstTxWarp>
              <a:spAutoFit/>
            </a:bodyPr>
            <a:lstStyle/>
            <a:p>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nonsense(</a:t>
              </a:r>
              <a:r>
                <a:rPr lang="en-US" sz="1600" dirty="0" err="1">
                  <a:solidFill>
                    <a:srgbClr val="000000"/>
                  </a:solidFill>
                  <a:latin typeface="Courier New" charset="0"/>
                </a:rPr>
                <a:t>int</a:t>
              </a:r>
              <a:r>
                <a:rPr lang="en-US" sz="1600" dirty="0">
                  <a:solidFill>
                    <a:srgbClr val="000000"/>
                  </a:solidFill>
                  <a:latin typeface="Courier New" charset="0"/>
                </a:rPr>
                <a:t> list[],</a:t>
              </a:r>
              <a:r>
                <a:rPr lang="en-US" sz="1600" dirty="0" smtClean="0">
                  <a:solidFill>
                    <a:srgbClr val="000000"/>
                  </a:solidFill>
                  <a:latin typeface="Courier New" charset="0"/>
                </a:rPr>
                <a:t> Point </a:t>
              </a:r>
              <a:r>
                <a:rPr lang="en-US" sz="1600" dirty="0">
                  <a:solidFill>
                    <a:srgbClr val="000000"/>
                  </a:solidFill>
                  <a:latin typeface="Courier New" charset="0"/>
                </a:rPr>
                <a:t>pt, double &amp; total) {</a:t>
              </a:r>
            </a:p>
            <a:p>
              <a:r>
                <a:rPr lang="en-US" sz="1600" dirty="0">
                  <a:solidFill>
                    <a:srgbClr val="000000"/>
                  </a:solidFill>
                  <a:latin typeface="Courier New" charset="0"/>
                </a:rPr>
                <a:t>  </a:t>
              </a:r>
              <a:r>
                <a:rPr lang="en-US" sz="1600" dirty="0" smtClean="0">
                  <a:solidFill>
                    <a:srgbClr val="000000"/>
                  </a:solidFill>
                  <a:latin typeface="Courier New" charset="0"/>
                </a:rPr>
                <a:t> Point </a:t>
              </a:r>
              <a:r>
                <a:rPr lang="en-US" sz="1600" dirty="0">
                  <a:solidFill>
                    <a:srgbClr val="000000"/>
                  </a:solidFill>
                  <a:latin typeface="Courier New" charset="0"/>
                </a:rPr>
                <a:t>*</a:t>
              </a:r>
              <a:r>
                <a:rPr lang="en-US" sz="1600" dirty="0" err="1">
                  <a:solidFill>
                    <a:srgbClr val="000000"/>
                  </a:solidFill>
                  <a:latin typeface="Courier New" charset="0"/>
                </a:rPr>
                <a:t>pptr</a:t>
              </a:r>
              <a:r>
                <a:rPr lang="en-US" sz="1600" dirty="0">
                  <a:solidFill>
                    <a:srgbClr val="000000"/>
                  </a:solidFill>
                  <a:latin typeface="Courier New" charset="0"/>
                </a:rPr>
                <a:t> = new</a:t>
              </a:r>
              <a:r>
                <a:rPr lang="en-US" sz="1600" dirty="0" smtClean="0">
                  <a:solidFill>
                    <a:srgbClr val="000000"/>
                  </a:solidFill>
                  <a:latin typeface="Courier New" charset="0"/>
                </a:rPr>
                <a:t> Point;</a:t>
              </a:r>
              <a:endParaRPr lang="en-US" sz="1600" dirty="0">
                <a:solidFill>
                  <a:srgbClr val="000000"/>
                </a:solidFill>
                <a:latin typeface="Courier New" charset="0"/>
              </a:endParaRPr>
            </a:p>
            <a:p>
              <a:r>
                <a:rPr lang="en-US" sz="1600" dirty="0">
                  <a:solidFill>
                    <a:srgbClr val="000000"/>
                  </a:solidFill>
                  <a:latin typeface="Courier New" charset="0"/>
                </a:rPr>
                <a:t>   list[1] = </a:t>
              </a:r>
              <a:r>
                <a:rPr lang="en-US" sz="1600" dirty="0" err="1">
                  <a:solidFill>
                    <a:srgbClr val="000000"/>
                  </a:solidFill>
                  <a:latin typeface="Courier New" charset="0"/>
                </a:rPr>
                <a:t>pt.x</a:t>
              </a:r>
              <a:r>
                <a:rPr lang="en-US" sz="1600" dirty="0">
                  <a:solidFill>
                    <a:srgbClr val="000000"/>
                  </a:solidFill>
                  <a:latin typeface="Courier New" charset="0"/>
                </a:rPr>
                <a:t>;</a:t>
              </a:r>
            </a:p>
            <a:p>
              <a:r>
                <a:rPr lang="en-US" sz="1600" dirty="0">
                  <a:solidFill>
                    <a:srgbClr val="000000"/>
                  </a:solidFill>
                  <a:latin typeface="Courier New" charset="0"/>
                </a:rPr>
                <a:t>   total += </a:t>
              </a:r>
              <a:r>
                <a:rPr lang="en-US" sz="1600" dirty="0" err="1">
                  <a:solidFill>
                    <a:srgbClr val="000000"/>
                  </a:solidFill>
                  <a:latin typeface="Courier New" charset="0"/>
                </a:rPr>
                <a:t>pt.y</a:t>
              </a:r>
              <a:r>
                <a:rPr lang="en-US" sz="1600" dirty="0">
                  <a:solidFill>
                    <a:srgbClr val="000000"/>
                  </a:solidFill>
                  <a:latin typeface="Courier New" charset="0"/>
                </a:rPr>
                <a:t>;</a:t>
              </a:r>
              <a:endParaRPr lang="en-US" sz="1200" dirty="0">
                <a:solidFill>
                  <a:srgbClr val="000000"/>
                </a:solidFill>
                <a:latin typeface="Courier New" charset="0"/>
              </a:endParaRPr>
            </a:p>
            <a:p>
              <a:r>
                <a:rPr lang="en-US" sz="1600" dirty="0">
                  <a:solidFill>
                    <a:srgbClr val="000000"/>
                  </a:solidFill>
                  <a:latin typeface="Courier New" charset="0"/>
                </a:rPr>
                <a:t>}</a:t>
              </a:r>
              <a:endParaRPr sz="1600" noProof="1">
                <a:solidFill>
                  <a:srgbClr val="000000"/>
                </a:solidFill>
                <a:latin typeface="Courier New" charset="0"/>
              </a:endParaRPr>
            </a:p>
          </p:txBody>
        </p:sp>
      </p:grpSp>
      <p:sp>
        <p:nvSpPr>
          <p:cNvPr id="861299" name="Rectangle 115"/>
          <p:cNvSpPr>
            <a:spLocks noChangeArrowheads="1"/>
          </p:cNvSpPr>
          <p:nvPr/>
        </p:nvSpPr>
        <p:spPr bwMode="auto">
          <a:xfrm>
            <a:off x="1241425" y="1797050"/>
            <a:ext cx="3305175" cy="2571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300" name="Rectangle 116"/>
          <p:cNvSpPr>
            <a:spLocks noChangeArrowheads="1"/>
          </p:cNvSpPr>
          <p:nvPr/>
        </p:nvSpPr>
        <p:spPr bwMode="auto">
          <a:xfrm>
            <a:off x="1241425" y="2043113"/>
            <a:ext cx="1933575" cy="2571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301" name="Rectangle 117"/>
          <p:cNvSpPr>
            <a:spLocks noChangeArrowheads="1"/>
          </p:cNvSpPr>
          <p:nvPr/>
        </p:nvSpPr>
        <p:spPr bwMode="auto">
          <a:xfrm>
            <a:off x="1241425" y="2289175"/>
            <a:ext cx="1806575" cy="2571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302" name="Rectangle 118"/>
          <p:cNvSpPr>
            <a:spLocks noChangeArrowheads="1"/>
          </p:cNvSpPr>
          <p:nvPr/>
        </p:nvSpPr>
        <p:spPr bwMode="auto">
          <a:xfrm>
            <a:off x="882650" y="2528888"/>
            <a:ext cx="228600" cy="2571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1303" name="Rectangle 119"/>
          <p:cNvSpPr>
            <a:spLocks noChangeArrowheads="1"/>
          </p:cNvSpPr>
          <p:nvPr/>
        </p:nvSpPr>
        <p:spPr bwMode="auto">
          <a:xfrm>
            <a:off x="885825" y="1549400"/>
            <a:ext cx="6734175" cy="2571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61192"/>
                                        </p:tgtEl>
                                        <p:attrNameLst>
                                          <p:attrName>style.visibility</p:attrName>
                                        </p:attrNameLst>
                                      </p:cBhvr>
                                      <p:to>
                                        <p:strVal val="visible"/>
                                      </p:to>
                                    </p:set>
                                  </p:childTnLst>
                                  <p:subTnLst>
                                    <p:set>
                                      <p:cBhvr override="childStyle">
                                        <p:cTn dur="1" fill="hold" display="0" masterRel="nextClick" afterEffect="1"/>
                                        <p:tgtEl>
                                          <p:spTgt spid="86119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861193"/>
                                        </p:tgtEl>
                                        <p:attrNameLst>
                                          <p:attrName>style.visibility</p:attrName>
                                        </p:attrNameLst>
                                      </p:cBhvr>
                                      <p:to>
                                        <p:strVal val="visible"/>
                                      </p:to>
                                    </p:set>
                                  </p:childTnLst>
                                  <p:subTnLst>
                                    <p:set>
                                      <p:cBhvr override="childStyle">
                                        <p:cTn dur="1" fill="hold" display="0" masterRel="nextClick" afterEffect="1"/>
                                        <p:tgtEl>
                                          <p:spTgt spid="861193"/>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par>
                          <p:cTn id="19" fill="hold">
                            <p:stCondLst>
                              <p:cond delay="500"/>
                            </p:stCondLst>
                            <p:childTnLst>
                              <p:par>
                                <p:cTn id="20" presetID="1" presetClass="entr" presetSubtype="0" fill="hold" grpId="0" nodeType="afterEffect">
                                  <p:stCondLst>
                                    <p:cond delay="0"/>
                                  </p:stCondLst>
                                  <p:childTnLst>
                                    <p:set>
                                      <p:cBhvr>
                                        <p:cTn id="21" dur="1" fill="hold">
                                          <p:stCondLst>
                                            <p:cond delay="0"/>
                                          </p:stCondLst>
                                        </p:cTn>
                                        <p:tgtEl>
                                          <p:spTgt spid="861194"/>
                                        </p:tgtEl>
                                        <p:attrNameLst>
                                          <p:attrName>style.visibility</p:attrName>
                                        </p:attrNameLst>
                                      </p:cBhvr>
                                      <p:to>
                                        <p:strVal val="visible"/>
                                      </p:to>
                                    </p:set>
                                  </p:childTnLst>
                                  <p:subTnLst>
                                    <p:set>
                                      <p:cBhvr override="childStyle">
                                        <p:cTn dur="1" fill="hold" display="0" masterRel="nextClick" afterEffect="1"/>
                                        <p:tgtEl>
                                          <p:spTgt spid="861194"/>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499"/>
                                          </p:stCondLst>
                                        </p:cTn>
                                        <p:tgtEl>
                                          <p:spTgt spid="3"/>
                                        </p:tgtEl>
                                        <p:attrNameLst>
                                          <p:attrName>style.visibility</p:attrName>
                                        </p:attrNameLst>
                                      </p:cBhvr>
                                      <p:to>
                                        <p:strVal val="visible"/>
                                      </p:to>
                                    </p:set>
                                  </p:childTnLst>
                                </p:cTn>
                              </p:par>
                            </p:childTnLst>
                          </p:cTn>
                        </p:par>
                        <p:par>
                          <p:cTn id="26" fill="hold">
                            <p:stCondLst>
                              <p:cond delay="500"/>
                            </p:stCondLst>
                            <p:childTnLst>
                              <p:par>
                                <p:cTn id="27" presetID="1" presetClass="entr" presetSubtype="0" fill="hold" grpId="0" nodeType="afterEffect">
                                  <p:stCondLst>
                                    <p:cond delay="0"/>
                                  </p:stCondLst>
                                  <p:childTnLst>
                                    <p:set>
                                      <p:cBhvr>
                                        <p:cTn id="28" dur="1" fill="hold">
                                          <p:stCondLst>
                                            <p:cond delay="0"/>
                                          </p:stCondLst>
                                        </p:cTn>
                                        <p:tgtEl>
                                          <p:spTgt spid="861195"/>
                                        </p:tgtEl>
                                        <p:attrNameLst>
                                          <p:attrName>style.visibility</p:attrName>
                                        </p:attrNameLst>
                                      </p:cBhvr>
                                      <p:to>
                                        <p:strVal val="visible"/>
                                      </p:to>
                                    </p:set>
                                  </p:childTnLst>
                                  <p:subTnLst>
                                    <p:set>
                                      <p:cBhvr override="childStyle">
                                        <p:cTn dur="1" fill="hold" display="0" masterRel="nextClick" afterEffect="1"/>
                                        <p:tgtEl>
                                          <p:spTgt spid="861195"/>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499"/>
                                          </p:stCondLst>
                                        </p:cTn>
                                        <p:tgtEl>
                                          <p:spTgt spid="6"/>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0"/>
                                          </p:stCondLst>
                                        </p:cTn>
                                        <p:tgtEl>
                                          <p:spTgt spid="861196"/>
                                        </p:tgtEl>
                                        <p:attrNameLst>
                                          <p:attrName>style.visibility</p:attrName>
                                        </p:attrNameLst>
                                      </p:cBhvr>
                                      <p:to>
                                        <p:strVal val="visible"/>
                                      </p:to>
                                    </p:set>
                                  </p:childTnLst>
                                  <p:subTnLst>
                                    <p:set>
                                      <p:cBhvr override="childStyle">
                                        <p:cTn dur="1" fill="hold" display="0" masterRel="nextClick" afterEffect="1"/>
                                        <p:tgtEl>
                                          <p:spTgt spid="861196"/>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499"/>
                                          </p:stCondLst>
                                        </p:cTn>
                                        <p:tgtEl>
                                          <p:spTgt spid="5"/>
                                        </p:tgtEl>
                                        <p:attrNameLst>
                                          <p:attrName>style.visibility</p:attrName>
                                        </p:attrNameLst>
                                      </p:cBhvr>
                                      <p:to>
                                        <p:strVal val="visible"/>
                                      </p:to>
                                    </p:set>
                                  </p:childTnLst>
                                </p:cTn>
                              </p:par>
                            </p:childTnLst>
                          </p:cTn>
                        </p:par>
                        <p:par>
                          <p:cTn id="40" fill="hold">
                            <p:stCondLst>
                              <p:cond delay="500"/>
                            </p:stCondLst>
                            <p:childTnLst>
                              <p:par>
                                <p:cTn id="41" presetID="22" presetClass="entr" presetSubtype="1"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up)">
                                      <p:cBhvr>
                                        <p:cTn id="43" dur="500"/>
                                        <p:tgtEl>
                                          <p:spTgt spid="7"/>
                                        </p:tgtEl>
                                      </p:cBhvr>
                                    </p:animEffect>
                                  </p:childTnLst>
                                </p:cTn>
                              </p:par>
                            </p:childTnLst>
                          </p:cTn>
                        </p:par>
                        <p:par>
                          <p:cTn id="44" fill="hold">
                            <p:stCondLst>
                              <p:cond delay="1000"/>
                            </p:stCondLst>
                            <p:childTnLst>
                              <p:par>
                                <p:cTn id="45" presetID="1" presetClass="entr" presetSubtype="0" fill="hold" grpId="0" nodeType="afterEffect">
                                  <p:stCondLst>
                                    <p:cond delay="0"/>
                                  </p:stCondLst>
                                  <p:childTnLst>
                                    <p:set>
                                      <p:cBhvr>
                                        <p:cTn id="46" dur="1" fill="hold">
                                          <p:stCondLst>
                                            <p:cond delay="0"/>
                                          </p:stCondLst>
                                        </p:cTn>
                                        <p:tgtEl>
                                          <p:spTgt spid="861197"/>
                                        </p:tgtEl>
                                        <p:attrNameLst>
                                          <p:attrName>style.visibility</p:attrName>
                                        </p:attrNameLst>
                                      </p:cBhvr>
                                      <p:to>
                                        <p:strVal val="visible"/>
                                      </p:to>
                                    </p:set>
                                  </p:childTnLst>
                                  <p:subTnLst>
                                    <p:set>
                                      <p:cBhvr override="childStyle">
                                        <p:cTn dur="1" fill="hold" display="0" masterRel="nextClick" afterEffect="1"/>
                                        <p:tgtEl>
                                          <p:spTgt spid="861197"/>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 presetClass="entr" presetSubtype="6" fill="hold" nodeType="click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1+#ppt_w/2"/>
                                          </p:val>
                                        </p:tav>
                                        <p:tav tm="100000">
                                          <p:val>
                                            <p:strVal val="#ppt_x"/>
                                          </p:val>
                                        </p:tav>
                                      </p:tavLst>
                                    </p:anim>
                                    <p:anim calcmode="lin" valueType="num">
                                      <p:cBhvr additive="base">
                                        <p:cTn id="52" dur="500" fill="hold"/>
                                        <p:tgtEl>
                                          <p:spTgt spid="18"/>
                                        </p:tgtEl>
                                        <p:attrNameLst>
                                          <p:attrName>ppt_y</p:attrName>
                                        </p:attrNameLst>
                                      </p:cBhvr>
                                      <p:tavLst>
                                        <p:tav tm="0">
                                          <p:val>
                                            <p:strVal val="1+#ppt_h/2"/>
                                          </p:val>
                                        </p:tav>
                                        <p:tav tm="100000">
                                          <p:val>
                                            <p:strVal val="#ppt_y"/>
                                          </p:val>
                                        </p:tav>
                                      </p:tavLst>
                                    </p:anim>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861303"/>
                                        </p:tgtEl>
                                        <p:attrNameLst>
                                          <p:attrName>style.visibility</p:attrName>
                                        </p:attrNameLst>
                                      </p:cBhvr>
                                      <p:to>
                                        <p:strVal val="visible"/>
                                      </p:to>
                                    </p:set>
                                  </p:childTnLst>
                                  <p:subTnLst>
                                    <p:set>
                                      <p:cBhvr override="childStyle">
                                        <p:cTn dur="1" fill="hold" display="0" masterRel="nextClick" afterEffect="1"/>
                                        <p:tgtEl>
                                          <p:spTgt spid="861303"/>
                                        </p:tgtEl>
                                        <p:attrNameLst>
                                          <p:attrName>style.visibility</p:attrName>
                                        </p:attrNameLst>
                                      </p:cBhvr>
                                      <p:to>
                                        <p:strVal val="hidden"/>
                                      </p:to>
                                    </p:set>
                                  </p:sub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8"/>
                                        </p:tgtEl>
                                        <p:attrNameLst>
                                          <p:attrName>style.visibility</p:attrName>
                                        </p:attrNameLst>
                                      </p:cBhvr>
                                      <p:to>
                                        <p:strVal val="visible"/>
                                      </p:to>
                                    </p:set>
                                    <p:animEffect transition="in" filter="wipe(down)">
                                      <p:cBhvr>
                                        <p:cTn id="60" dur="500"/>
                                        <p:tgtEl>
                                          <p:spTgt spid="8"/>
                                        </p:tgtEl>
                                      </p:cBhvr>
                                    </p:animEffect>
                                  </p:childTnLst>
                                </p:cTn>
                              </p:par>
                              <p:par>
                                <p:cTn id="61" presetID="1" presetClass="entr" presetSubtype="0" fill="hold" grpId="0" nodeType="withEffect">
                                  <p:stCondLst>
                                    <p:cond delay="0"/>
                                  </p:stCondLst>
                                  <p:childTnLst>
                                    <p:set>
                                      <p:cBhvr>
                                        <p:cTn id="62" dur="1" fill="hold">
                                          <p:stCondLst>
                                            <p:cond delay="0"/>
                                          </p:stCondLst>
                                        </p:cTn>
                                        <p:tgtEl>
                                          <p:spTgt spid="861299"/>
                                        </p:tgtEl>
                                        <p:attrNameLst>
                                          <p:attrName>style.visibility</p:attrName>
                                        </p:attrNameLst>
                                      </p:cBhvr>
                                      <p:to>
                                        <p:strVal val="visible"/>
                                      </p:to>
                                    </p:set>
                                  </p:childTnLst>
                                  <p:subTnLst>
                                    <p:set>
                                      <p:cBhvr override="childStyle">
                                        <p:cTn dur="1" fill="hold" display="0" masterRel="nextClick" afterEffect="1"/>
                                        <p:tgtEl>
                                          <p:spTgt spid="861299"/>
                                        </p:tgtEl>
                                        <p:attrNameLst>
                                          <p:attrName>style.visibility</p:attrName>
                                        </p:attrNameLst>
                                      </p:cBhvr>
                                      <p:to>
                                        <p:strVal val="hidden"/>
                                      </p:to>
                                    </p:set>
                                  </p:sub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wipe(up)">
                                      <p:cBhvr>
                                        <p:cTn id="67" dur="500"/>
                                        <p:tgtEl>
                                          <p:spTgt spid="14"/>
                                        </p:tgtEl>
                                      </p:cBhvr>
                                    </p:animEffect>
                                  </p:childTnLst>
                                </p:cTn>
                              </p:par>
                            </p:childTnLst>
                          </p:cTn>
                        </p:par>
                        <p:par>
                          <p:cTn id="68" fill="hold">
                            <p:stCondLst>
                              <p:cond delay="500"/>
                            </p:stCondLst>
                            <p:childTnLst>
                              <p:par>
                                <p:cTn id="69" presetID="1" presetClass="entr" presetSubtype="0" fill="hold" nodeType="afterEffect">
                                  <p:stCondLst>
                                    <p:cond delay="0"/>
                                  </p:stCondLst>
                                  <p:childTnLst>
                                    <p:set>
                                      <p:cBhvr>
                                        <p:cTn id="70" dur="1" fill="hold">
                                          <p:stCondLst>
                                            <p:cond delay="499"/>
                                          </p:stCondLst>
                                        </p:cTn>
                                        <p:tgtEl>
                                          <p:spTgt spid="15"/>
                                        </p:tgtEl>
                                        <p:attrNameLst>
                                          <p:attrName>style.visibility</p:attrName>
                                        </p:attrNameLst>
                                      </p:cBhvr>
                                      <p:to>
                                        <p:strVal val="visible"/>
                                      </p:to>
                                    </p:set>
                                  </p:childTnLst>
                                </p:cTn>
                              </p:par>
                            </p:childTnLst>
                          </p:cTn>
                        </p:par>
                        <p:par>
                          <p:cTn id="71" fill="hold">
                            <p:stCondLst>
                              <p:cond delay="1000"/>
                            </p:stCondLst>
                            <p:childTnLst>
                              <p:par>
                                <p:cTn id="72" presetID="1" presetClass="entr" presetSubtype="0" fill="hold" grpId="0" nodeType="afterEffect">
                                  <p:stCondLst>
                                    <p:cond delay="0"/>
                                  </p:stCondLst>
                                  <p:childTnLst>
                                    <p:set>
                                      <p:cBhvr>
                                        <p:cTn id="73" dur="1" fill="hold">
                                          <p:stCondLst>
                                            <p:cond delay="0"/>
                                          </p:stCondLst>
                                        </p:cTn>
                                        <p:tgtEl>
                                          <p:spTgt spid="861300"/>
                                        </p:tgtEl>
                                        <p:attrNameLst>
                                          <p:attrName>style.visibility</p:attrName>
                                        </p:attrNameLst>
                                      </p:cBhvr>
                                      <p:to>
                                        <p:strVal val="visible"/>
                                      </p:to>
                                    </p:set>
                                  </p:childTnLst>
                                  <p:subTnLst>
                                    <p:set>
                                      <p:cBhvr override="childStyle">
                                        <p:cTn dur="1" fill="hold" display="0" masterRel="nextClick" afterEffect="1"/>
                                        <p:tgtEl>
                                          <p:spTgt spid="861300"/>
                                        </p:tgtEl>
                                        <p:attrNameLst>
                                          <p:attrName>style.visibility</p:attrName>
                                        </p:attrNameLst>
                                      </p:cBhvr>
                                      <p:to>
                                        <p:strVal val="hidden"/>
                                      </p:to>
                                    </p:set>
                                  </p:subTnLst>
                                </p:cTn>
                              </p:par>
                            </p:childTnLst>
                          </p:cTn>
                        </p:par>
                      </p:childTnLst>
                    </p:cTn>
                  </p:par>
                  <p:par>
                    <p:cTn id="74" fill="hold">
                      <p:stCondLst>
                        <p:cond delay="indefinite"/>
                      </p:stCondLst>
                      <p:childTnLst>
                        <p:par>
                          <p:cTn id="75" fill="hold">
                            <p:stCondLst>
                              <p:cond delay="0"/>
                            </p:stCondLst>
                            <p:childTnLst>
                              <p:par>
                                <p:cTn id="76" presetID="1" presetClass="entr" presetSubtype="0" fill="hold" nodeType="clickEffect">
                                  <p:stCondLst>
                                    <p:cond delay="0"/>
                                  </p:stCondLst>
                                  <p:childTnLst>
                                    <p:set>
                                      <p:cBhvr>
                                        <p:cTn id="77" dur="1" fill="hold">
                                          <p:stCondLst>
                                            <p:cond delay="499"/>
                                          </p:stCondLst>
                                        </p:cTn>
                                        <p:tgtEl>
                                          <p:spTgt spid="16"/>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861301"/>
                                        </p:tgtEl>
                                        <p:attrNameLst>
                                          <p:attrName>style.visibility</p:attrName>
                                        </p:attrNameLst>
                                      </p:cBhvr>
                                      <p:to>
                                        <p:strVal val="visible"/>
                                      </p:to>
                                    </p:set>
                                  </p:childTnLst>
                                  <p:subTnLst>
                                    <p:set>
                                      <p:cBhvr override="childStyle">
                                        <p:cTn dur="1" fill="hold" display="0" masterRel="nextClick" afterEffect="1"/>
                                        <p:tgtEl>
                                          <p:spTgt spid="861301"/>
                                        </p:tgtEl>
                                        <p:attrNameLst>
                                          <p:attrName>style.visibility</p:attrName>
                                        </p:attrNameLst>
                                      </p:cBhvr>
                                      <p:to>
                                        <p:strVal val="hidden"/>
                                      </p:to>
                                    </p:set>
                                  </p:subTnLst>
                                </p:cTn>
                              </p:par>
                            </p:childTnLst>
                          </p:cTn>
                        </p:par>
                      </p:childTnLst>
                    </p:cTn>
                  </p:par>
                  <p:par>
                    <p:cTn id="80" fill="hold">
                      <p:stCondLst>
                        <p:cond delay="indefinite"/>
                      </p:stCondLst>
                      <p:childTnLst>
                        <p:par>
                          <p:cTn id="81" fill="hold">
                            <p:stCondLst>
                              <p:cond delay="0"/>
                            </p:stCondLst>
                            <p:childTnLst>
                              <p:par>
                                <p:cTn id="82" presetID="1" presetClass="entr" presetSubtype="0" fill="hold" nodeType="clickEffect">
                                  <p:stCondLst>
                                    <p:cond delay="0"/>
                                  </p:stCondLst>
                                  <p:childTnLst>
                                    <p:set>
                                      <p:cBhvr>
                                        <p:cTn id="83" dur="1" fill="hold">
                                          <p:stCondLst>
                                            <p:cond delay="499"/>
                                          </p:stCondLst>
                                        </p:cTn>
                                        <p:tgtEl>
                                          <p:spTgt spid="17"/>
                                        </p:tgtEl>
                                        <p:attrNameLst>
                                          <p:attrName>style.visibility</p:attrName>
                                        </p:attrNameLst>
                                      </p:cBhvr>
                                      <p:to>
                                        <p:strVal val="visible"/>
                                      </p:to>
                                    </p:set>
                                  </p:childTnLst>
                                </p:cTn>
                              </p:par>
                            </p:childTnLst>
                          </p:cTn>
                        </p:par>
                        <p:par>
                          <p:cTn id="84" fill="hold">
                            <p:stCondLst>
                              <p:cond delay="500"/>
                            </p:stCondLst>
                            <p:childTnLst>
                              <p:par>
                                <p:cTn id="85" presetID="1" presetClass="entr" presetSubtype="0" fill="hold" grpId="0" nodeType="afterEffect">
                                  <p:stCondLst>
                                    <p:cond delay="0"/>
                                  </p:stCondLst>
                                  <p:childTnLst>
                                    <p:set>
                                      <p:cBhvr>
                                        <p:cTn id="86" dur="1" fill="hold">
                                          <p:stCondLst>
                                            <p:cond delay="0"/>
                                          </p:stCondLst>
                                        </p:cTn>
                                        <p:tgtEl>
                                          <p:spTgt spid="861302"/>
                                        </p:tgtEl>
                                        <p:attrNameLst>
                                          <p:attrName>style.visibility</p:attrName>
                                        </p:attrNameLst>
                                      </p:cBhvr>
                                      <p:to>
                                        <p:strVal val="visible"/>
                                      </p:to>
                                    </p:set>
                                  </p:childTnLst>
                                  <p:subTnLst>
                                    <p:set>
                                      <p:cBhvr override="childStyle">
                                        <p:cTn dur="1" fill="hold" display="0" masterRel="nextClick" afterEffect="1"/>
                                        <p:tgtEl>
                                          <p:spTgt spid="861302"/>
                                        </p:tgtEl>
                                        <p:attrNameLst>
                                          <p:attrName>style.visibility</p:attrName>
                                        </p:attrNameLst>
                                      </p:cBhvr>
                                      <p:to>
                                        <p:strVal val="hidden"/>
                                      </p:to>
                                    </p:set>
                                  </p:subTnLst>
                                </p:cTn>
                              </p:par>
                            </p:childTnLst>
                          </p:cTn>
                        </p:par>
                      </p:childTnLst>
                    </p:cTn>
                  </p:par>
                  <p:par>
                    <p:cTn id="87" fill="hold">
                      <p:stCondLst>
                        <p:cond delay="indefinite"/>
                      </p:stCondLst>
                      <p:childTnLst>
                        <p:par>
                          <p:cTn id="88" fill="hold">
                            <p:stCondLst>
                              <p:cond delay="0"/>
                            </p:stCondLst>
                            <p:childTnLst>
                              <p:par>
                                <p:cTn id="89" presetID="53" presetClass="exit" presetSubtype="0" fill="hold" nodeType="clickEffect">
                                  <p:stCondLst>
                                    <p:cond delay="0"/>
                                  </p:stCondLst>
                                  <p:childTnLst>
                                    <p:anim calcmode="lin" valueType="num">
                                      <p:cBhvr>
                                        <p:cTn id="90" dur="1000"/>
                                        <p:tgtEl>
                                          <p:spTgt spid="18"/>
                                        </p:tgtEl>
                                        <p:attrNameLst>
                                          <p:attrName>ppt_w</p:attrName>
                                        </p:attrNameLst>
                                      </p:cBhvr>
                                      <p:tavLst>
                                        <p:tav tm="0">
                                          <p:val>
                                            <p:strVal val="ppt_w"/>
                                          </p:val>
                                        </p:tav>
                                        <p:tav tm="100000">
                                          <p:val>
                                            <p:fltVal val="0"/>
                                          </p:val>
                                        </p:tav>
                                      </p:tavLst>
                                    </p:anim>
                                    <p:anim calcmode="lin" valueType="num">
                                      <p:cBhvr>
                                        <p:cTn id="91" dur="1000"/>
                                        <p:tgtEl>
                                          <p:spTgt spid="18"/>
                                        </p:tgtEl>
                                        <p:attrNameLst>
                                          <p:attrName>ppt_h</p:attrName>
                                        </p:attrNameLst>
                                      </p:cBhvr>
                                      <p:tavLst>
                                        <p:tav tm="0">
                                          <p:val>
                                            <p:strVal val="ppt_h"/>
                                          </p:val>
                                        </p:tav>
                                        <p:tav tm="100000">
                                          <p:val>
                                            <p:fltVal val="0"/>
                                          </p:val>
                                        </p:tav>
                                      </p:tavLst>
                                    </p:anim>
                                    <p:animEffect transition="out" filter="fade">
                                      <p:cBhvr>
                                        <p:cTn id="92" dur="1000"/>
                                        <p:tgtEl>
                                          <p:spTgt spid="18"/>
                                        </p:tgtEl>
                                      </p:cBhvr>
                                    </p:animEffect>
                                    <p:set>
                                      <p:cBhvr>
                                        <p:cTn id="93" dur="1" fill="hold">
                                          <p:stCondLst>
                                            <p:cond delay="999"/>
                                          </p:stCondLst>
                                        </p:cTn>
                                        <p:tgtEl>
                                          <p:spTgt spid="18"/>
                                        </p:tgtEl>
                                        <p:attrNameLst>
                                          <p:attrName>style.visibility</p:attrName>
                                        </p:attrNameLst>
                                      </p:cBhvr>
                                      <p:to>
                                        <p:strVal val="hidden"/>
                                      </p:to>
                                    </p:set>
                                  </p:childTnLst>
                                </p:cTn>
                              </p:par>
                              <p:par>
                                <p:cTn id="94" presetID="1" presetClass="exit" presetSubtype="0" fill="hold" nodeType="withEffect">
                                  <p:stCondLst>
                                    <p:cond delay="0"/>
                                  </p:stCondLst>
                                  <p:childTnLst>
                                    <p:set>
                                      <p:cBhvr>
                                        <p:cTn id="95" dur="1" fill="hold">
                                          <p:stCondLst>
                                            <p:cond delay="0"/>
                                          </p:stCondLst>
                                        </p:cTn>
                                        <p:tgtEl>
                                          <p:spTgt spid="15"/>
                                        </p:tgtEl>
                                        <p:attrNameLst>
                                          <p:attrName>style.visibility</p:attrName>
                                        </p:attrNameLst>
                                      </p:cBhvr>
                                      <p:to>
                                        <p:strVal val="hidden"/>
                                      </p:to>
                                    </p:set>
                                  </p:childTnLst>
                                </p:cTn>
                              </p:par>
                              <p:par>
                                <p:cTn id="96" presetID="22" presetClass="exit" presetSubtype="1" fill="hold" nodeType="withEffect">
                                  <p:stCondLst>
                                    <p:cond delay="0"/>
                                  </p:stCondLst>
                                  <p:childTnLst>
                                    <p:animEffect transition="out" filter="wipe(up)">
                                      <p:cBhvr>
                                        <p:cTn id="97" dur="500"/>
                                        <p:tgtEl>
                                          <p:spTgt spid="8"/>
                                        </p:tgtEl>
                                      </p:cBhvr>
                                    </p:animEffect>
                                    <p:set>
                                      <p:cBhvr>
                                        <p:cTn id="98" dur="1" fill="hold">
                                          <p:stCondLst>
                                            <p:cond delay="499"/>
                                          </p:stCondLst>
                                        </p:cTn>
                                        <p:tgtEl>
                                          <p:spTgt spid="8"/>
                                        </p:tgtEl>
                                        <p:attrNameLst>
                                          <p:attrName>style.visibility</p:attrName>
                                        </p:attrNameLst>
                                      </p:cBhvr>
                                      <p:to>
                                        <p:strVal val="hidden"/>
                                      </p:to>
                                    </p:set>
                                  </p:childTnLst>
                                </p:cTn>
                              </p:par>
                            </p:childTnLst>
                          </p:cTn>
                        </p:par>
                        <p:par>
                          <p:cTn id="99" fill="hold">
                            <p:stCondLst>
                              <p:cond delay="1000"/>
                            </p:stCondLst>
                            <p:childTnLst>
                              <p:par>
                                <p:cTn id="100" presetID="1" presetClass="entr" presetSubtype="0" fill="hold" grpId="0" nodeType="afterEffect">
                                  <p:stCondLst>
                                    <p:cond delay="0"/>
                                  </p:stCondLst>
                                  <p:childTnLst>
                                    <p:set>
                                      <p:cBhvr>
                                        <p:cTn id="101" dur="1" fill="hold">
                                          <p:stCondLst>
                                            <p:cond delay="0"/>
                                          </p:stCondLst>
                                        </p:cTn>
                                        <p:tgtEl>
                                          <p:spTgt spid="861198"/>
                                        </p:tgtEl>
                                        <p:attrNameLst>
                                          <p:attrName>style.visibility</p:attrName>
                                        </p:attrNameLst>
                                      </p:cBhvr>
                                      <p:to>
                                        <p:strVal val="visible"/>
                                      </p:to>
                                    </p:set>
                                  </p:childTnLst>
                                  <p:subTnLst>
                                    <p:set>
                                      <p:cBhvr override="childStyle">
                                        <p:cTn dur="1" fill="hold" display="0" masterRel="nextClick" afterEffect="1"/>
                                        <p:tgtEl>
                                          <p:spTgt spid="861198"/>
                                        </p:tgtEl>
                                        <p:attrNameLst>
                                          <p:attrName>style.visibility</p:attrName>
                                        </p:attrNameLst>
                                      </p:cBhvr>
                                      <p:to>
                                        <p:strVal val="hidden"/>
                                      </p:to>
                                    </p:set>
                                  </p:subTnLst>
                                </p:cTn>
                              </p:par>
                            </p:childTnLst>
                          </p:cTn>
                        </p:par>
                      </p:childTnLst>
                    </p:cTn>
                  </p:par>
                  <p:par>
                    <p:cTn id="102" fill="hold">
                      <p:stCondLst>
                        <p:cond delay="indefinite"/>
                      </p:stCondLst>
                      <p:childTnLst>
                        <p:par>
                          <p:cTn id="103" fill="hold">
                            <p:stCondLst>
                              <p:cond delay="0"/>
                            </p:stCondLst>
                            <p:childTnLst>
                              <p:par>
                                <p:cTn id="104" presetID="1" presetClass="exit" presetSubtype="0" fill="hold" nodeType="clickEffect">
                                  <p:stCondLst>
                                    <p:cond delay="0"/>
                                  </p:stCondLst>
                                  <p:childTnLst>
                                    <p:set>
                                      <p:cBhvr>
                                        <p:cTn id="105" dur="1" fill="hold">
                                          <p:stCondLst>
                                            <p:cond delay="0"/>
                                          </p:stCondLst>
                                        </p:cTn>
                                        <p:tgtEl>
                                          <p:spTgt spid="6"/>
                                        </p:tgtEl>
                                        <p:attrNameLst>
                                          <p:attrName>style.visibility</p:attrName>
                                        </p:attrNameLst>
                                      </p:cBhvr>
                                      <p:to>
                                        <p:strVal val="hidden"/>
                                      </p:to>
                                    </p:set>
                                  </p:childTnLst>
                                </p:cTn>
                              </p:par>
                              <p:par>
                                <p:cTn id="106" presetID="1" presetClass="exit" presetSubtype="0" fill="hold" nodeType="withEffect">
                                  <p:stCondLst>
                                    <p:cond delay="0"/>
                                  </p:stCondLst>
                                  <p:childTnLst>
                                    <p:set>
                                      <p:cBhvr>
                                        <p:cTn id="107" dur="1" fill="hold">
                                          <p:stCondLst>
                                            <p:cond delay="0"/>
                                          </p:stCondLst>
                                        </p:cTn>
                                        <p:tgtEl>
                                          <p:spTgt spid="5"/>
                                        </p:tgtEl>
                                        <p:attrNameLst>
                                          <p:attrName>style.visibility</p:attrName>
                                        </p:attrNameLst>
                                      </p:cBhvr>
                                      <p:to>
                                        <p:strVal val="hidden"/>
                                      </p:to>
                                    </p:set>
                                  </p:childTnLst>
                                </p:cTn>
                              </p:par>
                              <p:par>
                                <p:cTn id="108" presetID="1" presetClass="exit" presetSubtype="0" fill="hold" nodeType="withEffect">
                                  <p:stCondLst>
                                    <p:cond delay="0"/>
                                  </p:stCondLst>
                                  <p:childTnLst>
                                    <p:set>
                                      <p:cBhvr>
                                        <p:cTn id="109" dur="1" fill="hold">
                                          <p:stCondLst>
                                            <p:cond delay="0"/>
                                          </p:stCondLst>
                                        </p:cTn>
                                        <p:tgtEl>
                                          <p:spTgt spid="3"/>
                                        </p:tgtEl>
                                        <p:attrNameLst>
                                          <p:attrName>style.visibility</p:attrName>
                                        </p:attrNameLst>
                                      </p:cBhvr>
                                      <p:to>
                                        <p:strVal val="hidden"/>
                                      </p:to>
                                    </p:set>
                                  </p:childTnLst>
                                </p:cTn>
                              </p:par>
                              <p:par>
                                <p:cTn id="110" presetID="1" presetClass="exit" presetSubtype="0" fill="hold" nodeType="withEffect">
                                  <p:stCondLst>
                                    <p:cond delay="0"/>
                                  </p:stCondLst>
                                  <p:childTnLst>
                                    <p:set>
                                      <p:cBhvr>
                                        <p:cTn id="111" dur="1" fill="hold">
                                          <p:stCondLst>
                                            <p:cond delay="0"/>
                                          </p:stCondLst>
                                        </p:cTn>
                                        <p:tgtEl>
                                          <p:spTgt spid="4"/>
                                        </p:tgtEl>
                                        <p:attrNameLst>
                                          <p:attrName>style.visibility</p:attrName>
                                        </p:attrNameLst>
                                      </p:cBhvr>
                                      <p:to>
                                        <p:strVal val="hidden"/>
                                      </p:to>
                                    </p:set>
                                  </p:childTnLst>
                                </p:cTn>
                              </p:par>
                              <p:par>
                                <p:cTn id="112" presetID="1" presetClass="exit" presetSubtype="0" fill="hold" nodeType="withEffect">
                                  <p:stCondLst>
                                    <p:cond delay="0"/>
                                  </p:stCondLst>
                                  <p:childTnLst>
                                    <p:set>
                                      <p:cBhvr>
                                        <p:cTn id="113" dur="1" fill="hold">
                                          <p:stCondLst>
                                            <p:cond delay="0"/>
                                          </p:stCondLst>
                                        </p:cTn>
                                        <p:tgtEl>
                                          <p:spTgt spid="17"/>
                                        </p:tgtEl>
                                        <p:attrNameLst>
                                          <p:attrName>style.visibility</p:attrName>
                                        </p:attrNameLst>
                                      </p:cBhvr>
                                      <p:to>
                                        <p:strVal val="hidden"/>
                                      </p:to>
                                    </p:set>
                                  </p:childTnLst>
                                </p:cTn>
                              </p:par>
                              <p:par>
                                <p:cTn id="114" presetID="22" presetClass="exit" presetSubtype="1" fill="hold" nodeType="withEffect">
                                  <p:stCondLst>
                                    <p:cond delay="0"/>
                                  </p:stCondLst>
                                  <p:childTnLst>
                                    <p:animEffect transition="out" filter="wipe(up)">
                                      <p:cBhvr>
                                        <p:cTn id="115" dur="500"/>
                                        <p:tgtEl>
                                          <p:spTgt spid="2"/>
                                        </p:tgtEl>
                                      </p:cBhvr>
                                    </p:animEffect>
                                    <p:set>
                                      <p:cBhvr>
                                        <p:cTn id="116"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1192" grpId="0" animBg="1"/>
      <p:bldP spid="861193" grpId="0" animBg="1"/>
      <p:bldP spid="861194" grpId="0" animBg="1"/>
      <p:bldP spid="861195" grpId="0" animBg="1"/>
      <p:bldP spid="861196" grpId="0" animBg="1"/>
      <p:bldP spid="861197" grpId="0" animBg="1"/>
      <p:bldP spid="861198" grpId="0" animBg="1"/>
      <p:bldP spid="861299" grpId="0" animBg="1"/>
      <p:bldP spid="861300" grpId="0" animBg="1"/>
      <p:bldP spid="861301" grpId="0" animBg="1"/>
      <p:bldP spid="861302" grpId="0" animBg="1"/>
      <p:bldP spid="861303" grpId="0" animBg="1"/>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99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Unit Testing</a:t>
            </a:r>
            <a:endParaRPr lang="en-US" sz="4000" dirty="0">
              <a:solidFill>
                <a:schemeClr val="tx1"/>
              </a:solidFill>
            </a:endParaRPr>
          </a:p>
        </p:txBody>
      </p:sp>
      <p:sp>
        <p:nvSpPr>
          <p:cNvPr id="809987" name="Rectangle 3"/>
          <p:cNvSpPr>
            <a:spLocks noChangeArrowheads="1"/>
          </p:cNvSpPr>
          <p:nvPr/>
        </p:nvSpPr>
        <p:spPr bwMode="auto">
          <a:xfrm>
            <a:off x="482600" y="1155700"/>
            <a:ext cx="8128000"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One of the most important responsibilities you have as a programmer is to test your code as thoroughly as you can.  Although testing can never guarantee the absence of errors, adopting a deliberate testing methodology helps you to find at least some of the errors in your code.</a:t>
            </a:r>
          </a:p>
          <a:p>
            <a:pPr marL="342900" indent="-342900" algn="just">
              <a:lnSpc>
                <a:spcPct val="85000"/>
              </a:lnSpc>
              <a:spcAft>
                <a:spcPct val="50000"/>
              </a:spcAft>
              <a:buFontTx/>
              <a:buChar char="•"/>
            </a:pPr>
            <a:r>
              <a:rPr lang="en-US" sz="2400" b="0" dirty="0" smtClean="0">
                <a:solidFill>
                  <a:srgbClr val="000000"/>
                </a:solidFill>
              </a:rPr>
              <a:t>Whenever you write a module, it is good practice to create a test program that checks the correctness of that module in isolation from the rest of the code.  Such tests are called </a:t>
            </a:r>
            <a:r>
              <a:rPr lang="en-US" sz="2400" i="1" dirty="0" smtClean="0">
                <a:solidFill>
                  <a:srgbClr val="000000"/>
                </a:solidFill>
              </a:rPr>
              <a:t>unit tests</a:t>
            </a:r>
            <a:r>
              <a:rPr lang="en-US" sz="2400" b="0" i="1" dirty="0" smtClean="0">
                <a:solidFill>
                  <a:srgbClr val="000000"/>
                </a:solidFill>
              </a:rPr>
              <a:t>.</a:t>
            </a:r>
          </a:p>
          <a:p>
            <a:pPr marL="342900" indent="-342900" algn="just">
              <a:lnSpc>
                <a:spcPct val="85000"/>
              </a:lnSpc>
              <a:spcAft>
                <a:spcPct val="50000"/>
              </a:spcAft>
              <a:buFontTx/>
              <a:buChar char="•"/>
            </a:pPr>
            <a:r>
              <a:rPr lang="en-US" sz="2400" b="0" dirty="0" smtClean="0">
                <a:solidFill>
                  <a:srgbClr val="000000"/>
                </a:solidFill>
              </a:rPr>
              <a:t>The text uses the </a:t>
            </a:r>
            <a:r>
              <a:rPr lang="en-US" sz="2000" dirty="0" smtClean="0">
                <a:solidFill>
                  <a:srgbClr val="000000"/>
                </a:solidFill>
                <a:latin typeface="Courier New"/>
                <a:cs typeface="Courier New"/>
              </a:rPr>
              <a:t>assert</a:t>
            </a:r>
            <a:r>
              <a:rPr lang="en-US" sz="2400" b="0" dirty="0" smtClean="0">
                <a:solidFill>
                  <a:srgbClr val="000000"/>
                </a:solidFill>
              </a:rPr>
              <a:t> macro from the </a:t>
            </a:r>
            <a:r>
              <a:rPr lang="en-US" sz="2000" dirty="0" smtClean="0">
                <a:solidFill>
                  <a:srgbClr val="000000"/>
                </a:solidFill>
                <a:latin typeface="Courier New"/>
                <a:cs typeface="Courier New"/>
              </a:rPr>
              <a:t>&lt;</a:t>
            </a:r>
            <a:r>
              <a:rPr lang="en-US" sz="2000" dirty="0" err="1" smtClean="0">
                <a:solidFill>
                  <a:srgbClr val="000000"/>
                </a:solidFill>
                <a:latin typeface="Courier New"/>
                <a:cs typeface="Courier New"/>
              </a:rPr>
              <a:t>cassert</a:t>
            </a:r>
            <a:r>
              <a:rPr lang="en-US" sz="2000" dirty="0" smtClean="0">
                <a:solidFill>
                  <a:srgbClr val="000000"/>
                </a:solidFill>
                <a:latin typeface="Courier New"/>
                <a:cs typeface="Courier New"/>
              </a:rPr>
              <a:t>&gt;</a:t>
            </a:r>
            <a:r>
              <a:rPr lang="en-US" sz="2400" b="0" dirty="0" smtClean="0">
                <a:solidFill>
                  <a:srgbClr val="000000"/>
                </a:solidFill>
              </a:rPr>
              <a:t> </a:t>
            </a:r>
            <a:r>
              <a:rPr lang="en-US" sz="2400" b="0" dirty="0" smtClean="0">
                <a:solidFill>
                  <a:srgbClr val="000000"/>
                </a:solidFill>
              </a:rPr>
              <a:t>library to implement the unit-testing strategy.  If the conditional expression in the </a:t>
            </a:r>
            <a:r>
              <a:rPr lang="en-US" sz="2000" dirty="0" smtClean="0">
                <a:solidFill>
                  <a:srgbClr val="000000"/>
                </a:solidFill>
                <a:latin typeface="Courier New"/>
                <a:cs typeface="Courier New"/>
              </a:rPr>
              <a:t>assert</a:t>
            </a:r>
            <a:r>
              <a:rPr lang="en-US" sz="2400" b="0" dirty="0" smtClean="0">
                <a:solidFill>
                  <a:srgbClr val="000000"/>
                </a:solidFill>
              </a:rPr>
              <a:t> macro</a:t>
            </a:r>
            <a:r>
              <a:rPr lang="en-US" sz="2400" b="0" dirty="0" smtClean="0">
                <a:solidFill>
                  <a:srgbClr val="000000"/>
                </a:solidFill>
              </a:rPr>
              <a:t> is </a:t>
            </a:r>
            <a:r>
              <a:rPr lang="en-US" sz="2000" dirty="0" smtClean="0">
                <a:solidFill>
                  <a:srgbClr val="000000"/>
                </a:solidFill>
                <a:latin typeface="Courier New"/>
                <a:cs typeface="Courier New"/>
              </a:rPr>
              <a:t>true</a:t>
            </a:r>
            <a:r>
              <a:rPr lang="en-US" sz="2400" b="0" dirty="0" smtClean="0">
                <a:solidFill>
                  <a:srgbClr val="000000"/>
                </a:solidFill>
              </a:rPr>
              <a:t>, execution continues normally.  If the expression is </a:t>
            </a:r>
            <a:r>
              <a:rPr lang="en-US" sz="1800" dirty="0" smtClean="0">
                <a:solidFill>
                  <a:srgbClr val="000000"/>
                </a:solidFill>
                <a:latin typeface="Courier New"/>
                <a:cs typeface="Courier New"/>
              </a:rPr>
              <a:t>false</a:t>
            </a:r>
            <a:r>
              <a:rPr lang="en-US" sz="2000" b="0" dirty="0" smtClean="0">
                <a:solidFill>
                  <a:srgbClr val="000000"/>
                </a:solidFill>
              </a:rPr>
              <a:t>, the </a:t>
            </a:r>
            <a:r>
              <a:rPr lang="en-US" sz="2000" dirty="0" smtClean="0">
                <a:solidFill>
                  <a:srgbClr val="000000"/>
                </a:solidFill>
                <a:latin typeface="Courier New"/>
                <a:cs typeface="Courier New"/>
              </a:rPr>
              <a:t>assert</a:t>
            </a:r>
            <a:r>
              <a:rPr lang="en-US" sz="2400" b="0" dirty="0" smtClean="0">
                <a:solidFill>
                  <a:srgbClr val="000000"/>
                </a:solidFill>
              </a:rPr>
              <a:t> </a:t>
            </a:r>
            <a:r>
              <a:rPr lang="en-US" sz="2400" b="0" dirty="0" smtClean="0">
                <a:solidFill>
                  <a:srgbClr val="000000"/>
                </a:solidFill>
              </a:rPr>
              <a:t>macro</a:t>
            </a:r>
            <a:r>
              <a:rPr lang="en-US" sz="2400" b="0" dirty="0" smtClean="0">
                <a:solidFill>
                  <a:srgbClr val="000000"/>
                </a:solidFill>
              </a:rPr>
              <a:t> prints a message identifying the source of the error and exits from the program.</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99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99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9987" grpId="0" build="p"/>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99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Copying Objects</a:t>
            </a:r>
            <a:endParaRPr lang="en-US" sz="4000" dirty="0">
              <a:solidFill>
                <a:schemeClr val="tx1"/>
              </a:solidFill>
            </a:endParaRPr>
          </a:p>
        </p:txBody>
      </p:sp>
      <p:sp>
        <p:nvSpPr>
          <p:cNvPr id="809987" name="Rectangle 3"/>
          <p:cNvSpPr>
            <a:spLocks noChangeArrowheads="1"/>
          </p:cNvSpPr>
          <p:nvPr/>
        </p:nvSpPr>
        <p:spPr bwMode="auto">
          <a:xfrm>
            <a:off x="482600" y="1155700"/>
            <a:ext cx="8128000" cy="2501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When you implement a class that uses dynamic memory, it is important to specify how the object behaves if you copy it, either by assignment or by passing a parameter by value.</a:t>
            </a:r>
          </a:p>
          <a:p>
            <a:pPr marL="342900" indent="-342900" algn="just">
              <a:lnSpc>
                <a:spcPct val="85000"/>
              </a:lnSpc>
              <a:spcAft>
                <a:spcPct val="50000"/>
              </a:spcAft>
              <a:buFontTx/>
              <a:buChar char="•"/>
            </a:pPr>
            <a:r>
              <a:rPr lang="en-US" sz="2400" b="0" dirty="0" smtClean="0">
                <a:solidFill>
                  <a:srgbClr val="000000"/>
                </a:solidFill>
              </a:rPr>
              <a:t>The process of copying an object is controlled by two standard methods, each of which has a specific prototype.  The </a:t>
            </a:r>
            <a:r>
              <a:rPr lang="en-US" sz="2400" i="1" dirty="0" smtClean="0">
                <a:solidFill>
                  <a:srgbClr val="000000"/>
                </a:solidFill>
              </a:rPr>
              <a:t>assignment operator </a:t>
            </a:r>
            <a:r>
              <a:rPr lang="en-US" sz="2400" b="0" dirty="0" smtClean="0">
                <a:solidFill>
                  <a:srgbClr val="000000"/>
                </a:solidFill>
              </a:rPr>
              <a:t>has the following form:</a:t>
            </a:r>
          </a:p>
        </p:txBody>
      </p:sp>
      <p:grpSp>
        <p:nvGrpSpPr>
          <p:cNvPr id="6" name="Group 5"/>
          <p:cNvGrpSpPr/>
          <p:nvPr/>
        </p:nvGrpSpPr>
        <p:grpSpPr>
          <a:xfrm>
            <a:off x="1790700" y="3429000"/>
            <a:ext cx="5562600" cy="533400"/>
            <a:chOff x="1524000" y="3581400"/>
            <a:chExt cx="5562600" cy="533400"/>
          </a:xfrm>
        </p:grpSpPr>
        <p:sp>
          <p:nvSpPr>
            <p:cNvPr id="5" name="Rectangle 4"/>
            <p:cNvSpPr/>
            <p:nvPr/>
          </p:nvSpPr>
          <p:spPr bwMode="auto">
            <a:xfrm>
              <a:off x="1524000" y="3581400"/>
              <a:ext cx="5562600" cy="5334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4" name="Rectangle 3"/>
            <p:cNvSpPr/>
            <p:nvPr/>
          </p:nvSpPr>
          <p:spPr>
            <a:xfrm>
              <a:off x="1584475" y="3683088"/>
              <a:ext cx="5502125" cy="318036"/>
            </a:xfrm>
            <a:prstGeom prst="rect">
              <a:avLst/>
            </a:prstGeom>
          </p:spPr>
          <p:txBody>
            <a:bodyPr wrap="square">
              <a:spAutoFit/>
            </a:bodyPr>
            <a:lstStyle/>
            <a:p>
              <a:pPr>
                <a:lnSpc>
                  <a:spcPct val="90000"/>
                </a:lnSpc>
              </a:pPr>
              <a:r>
                <a:rPr lang="en-US" sz="1600" dirty="0" smtClean="0">
                  <a:latin typeface="Courier New" charset="0"/>
                </a:rPr>
                <a:t>const</a:t>
              </a:r>
              <a:r>
                <a:rPr lang="en-US" sz="1600" dirty="0" smtClean="0">
                  <a:latin typeface="Courier New" charset="0"/>
                </a:rPr>
                <a:t> </a:t>
              </a:r>
              <a:r>
                <a:rPr lang="en-US" sz="1600" b="0" i="1" dirty="0" smtClean="0">
                  <a:latin typeface="Times New Roman"/>
                  <a:cs typeface="Times New Roman"/>
                </a:rPr>
                <a:t>type</a:t>
              </a:r>
              <a:r>
                <a:rPr lang="en-US" sz="1600" dirty="0" smtClean="0">
                  <a:latin typeface="Courier New" charset="0"/>
                </a:rPr>
                <a:t> &amp; </a:t>
              </a:r>
              <a:r>
                <a:rPr lang="en-US" sz="1600" b="0" i="1" dirty="0" err="1" smtClean="0">
                  <a:latin typeface="Times New Roman"/>
                  <a:cs typeface="Times New Roman"/>
                </a:rPr>
                <a:t>type</a:t>
              </a:r>
              <a:r>
                <a:rPr lang="en-US" sz="1600" dirty="0" err="1" smtClean="0">
                  <a:latin typeface="Courier New" charset="0"/>
                </a:rPr>
                <a:t>:</a:t>
              </a:r>
              <a:r>
                <a:rPr lang="en-US" sz="1600" dirty="0" err="1" smtClean="0">
                  <a:latin typeface="Courier New" charset="0"/>
                </a:rPr>
                <a:t>:operator</a:t>
              </a:r>
              <a:r>
                <a:rPr lang="en-US" sz="1600" dirty="0" smtClean="0">
                  <a:latin typeface="Courier New" charset="0"/>
                </a:rPr>
                <a:t>=(const</a:t>
              </a:r>
              <a:r>
                <a:rPr lang="en-US" sz="1600" dirty="0" smtClean="0">
                  <a:latin typeface="Courier New" charset="0"/>
                </a:rPr>
                <a:t> </a:t>
              </a:r>
              <a:r>
                <a:rPr lang="en-US" sz="1600" b="0" i="1" dirty="0" smtClean="0">
                  <a:latin typeface="Times New Roman"/>
                  <a:cs typeface="Times New Roman"/>
                </a:rPr>
                <a:t>type</a:t>
              </a:r>
              <a:r>
                <a:rPr lang="en-US" sz="1600" dirty="0" smtClean="0">
                  <a:latin typeface="Courier New" charset="0"/>
                </a:rPr>
                <a:t> </a:t>
              </a:r>
              <a:r>
                <a:rPr lang="en-US" sz="1600" dirty="0" smtClean="0">
                  <a:latin typeface="Courier New" charset="0"/>
                </a:rPr>
                <a:t>&amp; </a:t>
              </a:r>
              <a:r>
                <a:rPr lang="en-US" sz="1600" dirty="0" err="1" smtClean="0">
                  <a:latin typeface="Courier New" charset="0"/>
                </a:rPr>
                <a:t>rhs</a:t>
              </a:r>
              <a:r>
                <a:rPr lang="en-US" sz="1600" dirty="0" smtClean="0">
                  <a:latin typeface="Courier New" charset="0"/>
                </a:rPr>
                <a:t>)</a:t>
              </a:r>
              <a:endParaRPr lang="en-US" sz="1600" dirty="0">
                <a:latin typeface="Courier New" charset="0"/>
              </a:endParaRPr>
            </a:p>
          </p:txBody>
        </p:sp>
      </p:grpSp>
      <p:sp>
        <p:nvSpPr>
          <p:cNvPr id="7" name="Rectangle 3"/>
          <p:cNvSpPr>
            <a:spLocks noChangeArrowheads="1"/>
          </p:cNvSpPr>
          <p:nvPr/>
        </p:nvSpPr>
        <p:spPr bwMode="auto">
          <a:xfrm>
            <a:off x="481390" y="4127500"/>
            <a:ext cx="8128000" cy="596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prototype for the </a:t>
            </a:r>
            <a:r>
              <a:rPr lang="en-US" sz="2400" i="1" dirty="0" smtClean="0">
                <a:solidFill>
                  <a:srgbClr val="000000"/>
                </a:solidFill>
              </a:rPr>
              <a:t>copy constructor</a:t>
            </a:r>
            <a:r>
              <a:rPr lang="en-US" sz="2400" b="0" dirty="0" smtClean="0">
                <a:solidFill>
                  <a:srgbClr val="000000"/>
                </a:solidFill>
              </a:rPr>
              <a:t> looks like this:</a:t>
            </a:r>
          </a:p>
        </p:txBody>
      </p:sp>
      <p:grpSp>
        <p:nvGrpSpPr>
          <p:cNvPr id="8" name="Group 7"/>
          <p:cNvGrpSpPr/>
          <p:nvPr/>
        </p:nvGrpSpPr>
        <p:grpSpPr>
          <a:xfrm>
            <a:off x="1789490" y="4724400"/>
            <a:ext cx="5562600" cy="533400"/>
            <a:chOff x="1524000" y="3581400"/>
            <a:chExt cx="5562600" cy="533400"/>
          </a:xfrm>
        </p:grpSpPr>
        <p:sp>
          <p:nvSpPr>
            <p:cNvPr id="9" name="Rectangle 8"/>
            <p:cNvSpPr/>
            <p:nvPr/>
          </p:nvSpPr>
          <p:spPr bwMode="auto">
            <a:xfrm>
              <a:off x="1524000" y="3581400"/>
              <a:ext cx="5562600" cy="5334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10" name="Rectangle 9"/>
            <p:cNvSpPr/>
            <p:nvPr/>
          </p:nvSpPr>
          <p:spPr>
            <a:xfrm>
              <a:off x="1584475" y="3683088"/>
              <a:ext cx="5502125" cy="318036"/>
            </a:xfrm>
            <a:prstGeom prst="rect">
              <a:avLst/>
            </a:prstGeom>
          </p:spPr>
          <p:txBody>
            <a:bodyPr wrap="square">
              <a:spAutoFit/>
            </a:bodyPr>
            <a:lstStyle/>
            <a:p>
              <a:pPr>
                <a:lnSpc>
                  <a:spcPct val="90000"/>
                </a:lnSpc>
              </a:pPr>
              <a:r>
                <a:rPr lang="en-US" sz="1600" b="0" i="1" dirty="0" err="1" smtClean="0">
                  <a:latin typeface="Times New Roman"/>
                  <a:cs typeface="Times New Roman"/>
                </a:rPr>
                <a:t>type</a:t>
              </a:r>
              <a:r>
                <a:rPr lang="en-US" sz="1600" dirty="0" err="1" smtClean="0">
                  <a:latin typeface="Courier New" charset="0"/>
                </a:rPr>
                <a:t>::</a:t>
              </a:r>
              <a:r>
                <a:rPr lang="en-US" sz="1600" b="0" i="1" dirty="0" err="1" smtClean="0">
                  <a:latin typeface="Times New Roman"/>
                  <a:cs typeface="Times New Roman"/>
                </a:rPr>
                <a:t>type</a:t>
              </a:r>
              <a:r>
                <a:rPr lang="en-US" sz="1600" dirty="0" err="1" smtClean="0">
                  <a:latin typeface="Courier New" charset="0"/>
                </a:rPr>
                <a:t>(</a:t>
              </a:r>
              <a:r>
                <a:rPr lang="en-US" sz="1600" dirty="0" err="1" smtClean="0">
                  <a:latin typeface="Courier New" charset="0"/>
                </a:rPr>
                <a:t>const</a:t>
              </a:r>
              <a:r>
                <a:rPr lang="en-US" sz="1600" dirty="0" smtClean="0">
                  <a:latin typeface="Courier New" charset="0"/>
                </a:rPr>
                <a:t> </a:t>
              </a:r>
              <a:r>
                <a:rPr lang="en-US" sz="1600" b="0" i="1" dirty="0" smtClean="0">
                  <a:latin typeface="Times New Roman"/>
                  <a:cs typeface="Times New Roman"/>
                </a:rPr>
                <a:t>type</a:t>
              </a:r>
              <a:r>
                <a:rPr lang="en-US" sz="1600" dirty="0" smtClean="0">
                  <a:latin typeface="Courier New" charset="0"/>
                </a:rPr>
                <a:t> </a:t>
              </a:r>
              <a:r>
                <a:rPr lang="en-US" sz="1600" dirty="0" smtClean="0">
                  <a:latin typeface="Courier New" charset="0"/>
                </a:rPr>
                <a:t>&amp; </a:t>
              </a:r>
              <a:r>
                <a:rPr lang="en-US" sz="1600" dirty="0" err="1" smtClean="0">
                  <a:latin typeface="Courier New" charset="0"/>
                </a:rPr>
                <a:t>rhs</a:t>
              </a:r>
              <a:r>
                <a:rPr lang="en-US" sz="1600" dirty="0" smtClean="0">
                  <a:latin typeface="Courier New" charset="0"/>
                </a:rPr>
                <a:t>)</a:t>
              </a:r>
              <a:endParaRPr lang="en-US" sz="1600" dirty="0">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9987">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9987" grpId="0" uiExpand="1" build="p"/>
      <p:bldP spid="7" grpId="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526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Assignment and Copy Constructors</a:t>
            </a:r>
          </a:p>
        </p:txBody>
      </p:sp>
      <p:sp>
        <p:nvSpPr>
          <p:cNvPr id="1035267" name="Rectangle 3"/>
          <p:cNvSpPr>
            <a:spLocks noChangeArrowheads="1"/>
          </p:cNvSpPr>
          <p:nvPr/>
        </p:nvSpPr>
        <p:spPr bwMode="auto">
          <a:xfrm>
            <a:off x="482600" y="1155700"/>
            <a:ext cx="8164513"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simplest strategy for ensuring that clients </a:t>
            </a:r>
            <a:r>
              <a:rPr lang="en-US" sz="2400" b="0" dirty="0" smtClean="0"/>
              <a:t>don’t violate the integrity of data structures through assignment is to prevent the client from copying an object altogether by making the assignment operator and copy constructor private methods.</a:t>
            </a:r>
            <a:endParaRPr lang="en-US" sz="2400" b="0" dirty="0" smtClean="0"/>
          </a:p>
          <a:p>
            <a:pPr marL="342900" indent="-342900" algn="just">
              <a:lnSpc>
                <a:spcPct val="85000"/>
              </a:lnSpc>
              <a:spcAft>
                <a:spcPct val="50000"/>
              </a:spcAft>
              <a:buFontTx/>
              <a:buChar char="•"/>
            </a:pPr>
            <a:r>
              <a:rPr lang="en-US" sz="2400" b="0" dirty="0" smtClean="0"/>
              <a:t>For data structures such as the collection classes, however, this approach is too restrictive.  The collection classes in C++ are defined so that copying one collection to another creates an entirely new copy of the collection.</a:t>
            </a:r>
          </a:p>
          <a:p>
            <a:pPr marL="342900" indent="-342900" algn="just">
              <a:lnSpc>
                <a:spcPct val="85000"/>
              </a:lnSpc>
              <a:spcAft>
                <a:spcPct val="50000"/>
              </a:spcAft>
              <a:buFontTx/>
              <a:buChar char="•"/>
            </a:pPr>
            <a:r>
              <a:rPr lang="en-US" sz="2400" b="0" dirty="0" smtClean="0"/>
              <a:t>Unfortunately</a:t>
            </a:r>
            <a:r>
              <a:rPr lang="en-US" sz="2400" b="0" dirty="0"/>
              <a:t>, the default</a:t>
            </a:r>
            <a:r>
              <a:rPr lang="en-US" sz="2400" b="0" dirty="0" smtClean="0"/>
              <a:t> behavior of C</a:t>
            </a:r>
            <a:r>
              <a:rPr lang="en-US" sz="2400" b="0" dirty="0"/>
              <a:t>++ is to copy only the top-level </a:t>
            </a:r>
            <a:r>
              <a:rPr lang="en-US" sz="2400" b="0" dirty="0" smtClean="0"/>
              <a:t>fields in an object, </a:t>
            </a:r>
            <a:r>
              <a:rPr lang="en-US" sz="2400" b="0" dirty="0"/>
              <a:t>which</a:t>
            </a:r>
            <a:r>
              <a:rPr lang="en-US" sz="2400" b="0" dirty="0" smtClean="0"/>
              <a:t> means that all dynamically allocated memory is shared between the original and the copy.  This default behavior, which is called </a:t>
            </a:r>
            <a:r>
              <a:rPr lang="en-US" sz="2400" i="1" dirty="0" smtClean="0"/>
              <a:t>shallow copying</a:t>
            </a:r>
            <a:r>
              <a:rPr lang="en-US" sz="2400" b="0" i="1" dirty="0" smtClean="0"/>
              <a:t>,</a:t>
            </a:r>
            <a:r>
              <a:rPr lang="en-US" sz="2400" b="0" dirty="0" smtClean="0"/>
              <a:t> violates the semantics of collections.  What you need to implement instead is </a:t>
            </a:r>
            <a:r>
              <a:rPr lang="en-US" sz="2400" i="1" dirty="0" smtClean="0"/>
              <a:t>deep copying</a:t>
            </a:r>
            <a:r>
              <a:rPr lang="en-US" sz="2400" b="0" i="1" dirty="0" smtClean="0"/>
              <a:t>,</a:t>
            </a:r>
            <a:r>
              <a:rPr lang="en-US" sz="2400" b="0" dirty="0" smtClean="0"/>
              <a:t> which copies the </a:t>
            </a:r>
            <a:r>
              <a:rPr lang="en-US" sz="2400" b="0" dirty="0" smtClean="0"/>
              <a:t>data in the dynamically allocated memory as well.</a:t>
            </a:r>
            <a:endParaRPr lang="en-US" sz="2400" b="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352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3526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5267" grpId="0" build="p" autoUpdateAnimBg="0"/>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731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Shallow </a:t>
            </a:r>
            <a:r>
              <a:rPr lang="en-US" sz="4000" i="1">
                <a:solidFill>
                  <a:srgbClr val="FF0000"/>
                </a:solidFill>
              </a:rPr>
              <a:t>vs.</a:t>
            </a:r>
            <a:r>
              <a:rPr lang="en-US" sz="4000">
                <a:solidFill>
                  <a:srgbClr val="FF0000"/>
                </a:solidFill>
              </a:rPr>
              <a:t> Deep Copying</a:t>
            </a:r>
          </a:p>
        </p:txBody>
      </p:sp>
      <p:sp>
        <p:nvSpPr>
          <p:cNvPr id="1037315" name="Rectangle 3"/>
          <p:cNvSpPr>
            <a:spLocks noChangeArrowheads="1"/>
          </p:cNvSpPr>
          <p:nvPr/>
        </p:nvSpPr>
        <p:spPr bwMode="auto">
          <a:xfrm>
            <a:off x="482600" y="1155700"/>
            <a:ext cx="4186238"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120000"/>
              </a:spcAft>
              <a:buFontTx/>
              <a:buChar char="•"/>
            </a:pPr>
            <a:r>
              <a:rPr lang="en-US" sz="2400" b="0"/>
              <a:t>Suppose that you have an existing </a:t>
            </a:r>
            <a:r>
              <a:rPr lang="en-US" sz="2000">
                <a:latin typeface="Courier New" charset="0"/>
              </a:rPr>
              <a:t>Vector&lt;int&gt;</a:t>
            </a:r>
            <a:r>
              <a:rPr lang="en-US" sz="2400" b="0"/>
              <a:t> with three elements as shown in the diagram to the right.</a:t>
            </a:r>
          </a:p>
          <a:p>
            <a:pPr marL="342900" indent="-342900" algn="just">
              <a:lnSpc>
                <a:spcPct val="85000"/>
              </a:lnSpc>
              <a:spcAft>
                <a:spcPct val="80000"/>
              </a:spcAft>
              <a:buFontTx/>
              <a:buChar char="•"/>
            </a:pPr>
            <a:r>
              <a:rPr lang="en-US" sz="2400" b="0"/>
              <a:t>A </a:t>
            </a:r>
            <a:r>
              <a:rPr lang="en-US" sz="2400" i="1"/>
              <a:t>shallow copy </a:t>
            </a:r>
            <a:r>
              <a:rPr lang="en-US" sz="2400" b="0"/>
              <a:t>allocates new fields for the object itself and copies the information from the original.  Unfortunately, the dynamic array is copied as an address, not the data.</a:t>
            </a:r>
          </a:p>
          <a:p>
            <a:pPr marL="342900" indent="-342900" algn="just">
              <a:lnSpc>
                <a:spcPct val="85000"/>
              </a:lnSpc>
              <a:spcAft>
                <a:spcPct val="50000"/>
              </a:spcAft>
              <a:buFontTx/>
              <a:buChar char="•"/>
            </a:pPr>
            <a:r>
              <a:rPr lang="en-US" sz="2400" b="0"/>
              <a:t>A </a:t>
            </a:r>
            <a:r>
              <a:rPr lang="en-US" sz="2400" i="1"/>
              <a:t>deep copy</a:t>
            </a:r>
            <a:r>
              <a:rPr lang="en-US" sz="2400" b="0"/>
              <a:t> also copies the contents of the dynamic array and therefore creates two independent structures</a:t>
            </a:r>
          </a:p>
        </p:txBody>
      </p:sp>
      <p:grpSp>
        <p:nvGrpSpPr>
          <p:cNvPr id="2" name="Group 79"/>
          <p:cNvGrpSpPr>
            <a:grpSpLocks/>
          </p:cNvGrpSpPr>
          <p:nvPr/>
        </p:nvGrpSpPr>
        <p:grpSpPr bwMode="auto">
          <a:xfrm>
            <a:off x="4849813" y="1241425"/>
            <a:ext cx="4078287" cy="1327149"/>
            <a:chOff x="3055" y="782"/>
            <a:chExt cx="2569" cy="836"/>
          </a:xfrm>
        </p:grpSpPr>
        <p:sp>
          <p:nvSpPr>
            <p:cNvPr id="1037317" name="Text Box 5"/>
            <p:cNvSpPr txBox="1">
              <a:spLocks noChangeArrowheads="1"/>
            </p:cNvSpPr>
            <p:nvPr/>
          </p:nvSpPr>
          <p:spPr bwMode="auto">
            <a:xfrm>
              <a:off x="4970" y="793"/>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elements</a:t>
              </a:r>
            </a:p>
          </p:txBody>
        </p:sp>
        <p:sp>
          <p:nvSpPr>
            <p:cNvPr id="1037321" name="Rectangle 9"/>
            <p:cNvSpPr>
              <a:spLocks noChangeArrowheads="1"/>
            </p:cNvSpPr>
            <p:nvPr/>
          </p:nvSpPr>
          <p:spPr bwMode="auto">
            <a:xfrm>
              <a:off x="4358" y="808"/>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22" name="Text Box 10"/>
            <p:cNvSpPr txBox="1">
              <a:spLocks noChangeArrowheads="1"/>
            </p:cNvSpPr>
            <p:nvPr/>
          </p:nvSpPr>
          <p:spPr bwMode="auto">
            <a:xfrm>
              <a:off x="4368" y="793"/>
              <a:ext cx="624" cy="192"/>
            </a:xfrm>
            <a:prstGeom prst="rect">
              <a:avLst/>
            </a:prstGeom>
            <a:noFill/>
            <a:ln w="9525">
              <a:noFill/>
              <a:miter lim="800000"/>
              <a:headEnd/>
              <a:tailEnd/>
            </a:ln>
            <a:effectLst/>
          </p:spPr>
          <p:txBody>
            <a:bodyPr>
              <a:prstTxWarp prst="textNoShape">
                <a:avLst/>
              </a:prstTxWarp>
              <a:spAutoFit/>
            </a:bodyPr>
            <a:lstStyle/>
            <a:p>
              <a:r>
                <a:rPr lang="en-US" dirty="0">
                  <a:latin typeface="Courier New" charset="0"/>
                </a:rPr>
                <a:t>1000</a:t>
              </a:r>
            </a:p>
          </p:txBody>
        </p:sp>
        <p:sp>
          <p:nvSpPr>
            <p:cNvPr id="1037335" name="Text Box 23"/>
            <p:cNvSpPr txBox="1">
              <a:spLocks noChangeArrowheads="1"/>
            </p:cNvSpPr>
            <p:nvPr/>
          </p:nvSpPr>
          <p:spPr bwMode="auto">
            <a:xfrm>
              <a:off x="4970" y="975"/>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capacity</a:t>
              </a:r>
            </a:p>
          </p:txBody>
        </p:sp>
        <p:sp>
          <p:nvSpPr>
            <p:cNvPr id="1037336" name="Rectangle 24"/>
            <p:cNvSpPr>
              <a:spLocks noChangeArrowheads="1"/>
            </p:cNvSpPr>
            <p:nvPr/>
          </p:nvSpPr>
          <p:spPr bwMode="auto">
            <a:xfrm>
              <a:off x="4358" y="990"/>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37" name="Text Box 25"/>
            <p:cNvSpPr txBox="1">
              <a:spLocks noChangeArrowheads="1"/>
            </p:cNvSpPr>
            <p:nvPr/>
          </p:nvSpPr>
          <p:spPr bwMode="auto">
            <a:xfrm>
              <a:off x="4368" y="959"/>
              <a:ext cx="624" cy="212"/>
            </a:xfrm>
            <a:prstGeom prst="rect">
              <a:avLst/>
            </a:prstGeom>
            <a:noFill/>
            <a:ln w="9525">
              <a:noFill/>
              <a:miter lim="800000"/>
              <a:headEnd/>
              <a:tailEnd/>
            </a:ln>
            <a:effectLst/>
          </p:spPr>
          <p:txBody>
            <a:bodyPr>
              <a:prstTxWarp prst="textNoShape">
                <a:avLst/>
              </a:prstTxWarp>
              <a:spAutoFit/>
            </a:bodyPr>
            <a:lstStyle/>
            <a:p>
              <a:r>
                <a:rPr lang="en-US" sz="1600" b="0" dirty="0"/>
                <a:t>100</a:t>
              </a:r>
            </a:p>
          </p:txBody>
        </p:sp>
        <p:sp>
          <p:nvSpPr>
            <p:cNvPr id="1037339" name="Text Box 27"/>
            <p:cNvSpPr txBox="1">
              <a:spLocks noChangeArrowheads="1"/>
            </p:cNvSpPr>
            <p:nvPr/>
          </p:nvSpPr>
          <p:spPr bwMode="auto">
            <a:xfrm>
              <a:off x="4970" y="1156"/>
              <a:ext cx="452"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count</a:t>
              </a:r>
            </a:p>
          </p:txBody>
        </p:sp>
        <p:sp>
          <p:nvSpPr>
            <p:cNvPr id="1037340" name="Rectangle 28"/>
            <p:cNvSpPr>
              <a:spLocks noChangeArrowheads="1"/>
            </p:cNvSpPr>
            <p:nvPr/>
          </p:nvSpPr>
          <p:spPr bwMode="auto">
            <a:xfrm>
              <a:off x="4358" y="1171"/>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41" name="Text Box 29"/>
            <p:cNvSpPr txBox="1">
              <a:spLocks noChangeArrowheads="1"/>
            </p:cNvSpPr>
            <p:nvPr/>
          </p:nvSpPr>
          <p:spPr bwMode="auto">
            <a:xfrm>
              <a:off x="4368" y="1140"/>
              <a:ext cx="624" cy="212"/>
            </a:xfrm>
            <a:prstGeom prst="rect">
              <a:avLst/>
            </a:prstGeom>
            <a:noFill/>
            <a:ln w="9525">
              <a:noFill/>
              <a:miter lim="800000"/>
              <a:headEnd/>
              <a:tailEnd/>
            </a:ln>
            <a:effectLst/>
          </p:spPr>
          <p:txBody>
            <a:bodyPr>
              <a:prstTxWarp prst="textNoShape">
                <a:avLst/>
              </a:prstTxWarp>
              <a:spAutoFit/>
            </a:bodyPr>
            <a:lstStyle/>
            <a:p>
              <a:r>
                <a:rPr lang="en-US" sz="1600" b="0" dirty="0"/>
                <a:t>3</a:t>
              </a:r>
            </a:p>
          </p:txBody>
        </p:sp>
        <p:sp>
          <p:nvSpPr>
            <p:cNvPr id="1037346" name="Rectangle 34"/>
            <p:cNvSpPr>
              <a:spLocks noChangeArrowheads="1"/>
            </p:cNvSpPr>
            <p:nvPr/>
          </p:nvSpPr>
          <p:spPr bwMode="auto">
            <a:xfrm>
              <a:off x="3408" y="813"/>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47" name="Text Box 35"/>
            <p:cNvSpPr txBox="1">
              <a:spLocks noChangeArrowheads="1"/>
            </p:cNvSpPr>
            <p:nvPr/>
          </p:nvSpPr>
          <p:spPr bwMode="auto">
            <a:xfrm>
              <a:off x="3418" y="782"/>
              <a:ext cx="624" cy="212"/>
            </a:xfrm>
            <a:prstGeom prst="rect">
              <a:avLst/>
            </a:prstGeom>
            <a:noFill/>
            <a:ln w="9525">
              <a:noFill/>
              <a:miter lim="800000"/>
              <a:headEnd/>
              <a:tailEnd/>
            </a:ln>
            <a:effectLst/>
          </p:spPr>
          <p:txBody>
            <a:bodyPr>
              <a:prstTxWarp prst="textNoShape">
                <a:avLst/>
              </a:prstTxWarp>
              <a:spAutoFit/>
            </a:bodyPr>
            <a:lstStyle/>
            <a:p>
              <a:r>
                <a:rPr lang="en-US" sz="1600" b="0" dirty="0"/>
                <a:t>10</a:t>
              </a:r>
              <a:endParaRPr lang="en-US" sz="1800" b="0" dirty="0"/>
            </a:p>
          </p:txBody>
        </p:sp>
        <p:sp>
          <p:nvSpPr>
            <p:cNvPr id="1037348" name="Rectangle 36"/>
            <p:cNvSpPr>
              <a:spLocks noChangeArrowheads="1"/>
            </p:cNvSpPr>
            <p:nvPr/>
          </p:nvSpPr>
          <p:spPr bwMode="auto">
            <a:xfrm>
              <a:off x="3408" y="995"/>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49" name="Text Box 37"/>
            <p:cNvSpPr txBox="1">
              <a:spLocks noChangeArrowheads="1"/>
            </p:cNvSpPr>
            <p:nvPr/>
          </p:nvSpPr>
          <p:spPr bwMode="auto">
            <a:xfrm>
              <a:off x="3418" y="964"/>
              <a:ext cx="624" cy="212"/>
            </a:xfrm>
            <a:prstGeom prst="rect">
              <a:avLst/>
            </a:prstGeom>
            <a:noFill/>
            <a:ln w="9525">
              <a:noFill/>
              <a:miter lim="800000"/>
              <a:headEnd/>
              <a:tailEnd/>
            </a:ln>
            <a:effectLst/>
          </p:spPr>
          <p:txBody>
            <a:bodyPr>
              <a:prstTxWarp prst="textNoShape">
                <a:avLst/>
              </a:prstTxWarp>
              <a:spAutoFit/>
            </a:bodyPr>
            <a:lstStyle/>
            <a:p>
              <a:r>
                <a:rPr lang="en-US" sz="1600" b="0" dirty="0"/>
                <a:t>20</a:t>
              </a:r>
            </a:p>
          </p:txBody>
        </p:sp>
        <p:sp>
          <p:nvSpPr>
            <p:cNvPr id="1037350" name="Rectangle 38"/>
            <p:cNvSpPr>
              <a:spLocks noChangeArrowheads="1"/>
            </p:cNvSpPr>
            <p:nvPr/>
          </p:nvSpPr>
          <p:spPr bwMode="auto">
            <a:xfrm>
              <a:off x="3408" y="1176"/>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51" name="Text Box 39"/>
            <p:cNvSpPr txBox="1">
              <a:spLocks noChangeArrowheads="1"/>
            </p:cNvSpPr>
            <p:nvPr/>
          </p:nvSpPr>
          <p:spPr bwMode="auto">
            <a:xfrm>
              <a:off x="3418" y="1145"/>
              <a:ext cx="624" cy="212"/>
            </a:xfrm>
            <a:prstGeom prst="rect">
              <a:avLst/>
            </a:prstGeom>
            <a:noFill/>
            <a:ln w="9525">
              <a:noFill/>
              <a:miter lim="800000"/>
              <a:headEnd/>
              <a:tailEnd/>
            </a:ln>
            <a:effectLst/>
          </p:spPr>
          <p:txBody>
            <a:bodyPr>
              <a:prstTxWarp prst="textNoShape">
                <a:avLst/>
              </a:prstTxWarp>
              <a:spAutoFit/>
            </a:bodyPr>
            <a:lstStyle/>
            <a:p>
              <a:r>
                <a:rPr lang="en-US" sz="1600" b="0" dirty="0"/>
                <a:t>30</a:t>
              </a:r>
            </a:p>
          </p:txBody>
        </p:sp>
        <p:sp>
          <p:nvSpPr>
            <p:cNvPr id="1037352" name="Text Box 40"/>
            <p:cNvSpPr txBox="1">
              <a:spLocks noChangeArrowheads="1"/>
            </p:cNvSpPr>
            <p:nvPr/>
          </p:nvSpPr>
          <p:spPr bwMode="auto">
            <a:xfrm>
              <a:off x="3055" y="816"/>
              <a:ext cx="385" cy="192"/>
            </a:xfrm>
            <a:prstGeom prst="rect">
              <a:avLst/>
            </a:prstGeom>
            <a:noFill/>
            <a:ln w="9525">
              <a:noFill/>
              <a:miter lim="800000"/>
              <a:headEnd/>
              <a:tailEnd/>
            </a:ln>
            <a:effectLst/>
          </p:spPr>
          <p:txBody>
            <a:bodyPr wrap="none">
              <a:prstTxWarp prst="textNoShape">
                <a:avLst/>
              </a:prstTxWarp>
              <a:spAutoFit/>
            </a:bodyPr>
            <a:lstStyle/>
            <a:p>
              <a:pPr algn="l"/>
              <a:r>
                <a:rPr lang="en-US" dirty="0" smtClean="0">
                  <a:latin typeface="Courier New" charset="0"/>
                </a:rPr>
                <a:t>1000 </a:t>
              </a:r>
              <a:endParaRPr lang="en-US" dirty="0">
                <a:latin typeface="Courier New" charset="0"/>
              </a:endParaRPr>
            </a:p>
          </p:txBody>
        </p:sp>
        <p:sp>
          <p:nvSpPr>
            <p:cNvPr id="1037353" name="Rectangle 41"/>
            <p:cNvSpPr>
              <a:spLocks noChangeArrowheads="1"/>
            </p:cNvSpPr>
            <p:nvPr/>
          </p:nvSpPr>
          <p:spPr bwMode="auto">
            <a:xfrm>
              <a:off x="3408" y="1352"/>
              <a:ext cx="632" cy="266"/>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56" name="Text Box 44"/>
            <p:cNvSpPr txBox="1">
              <a:spLocks noChangeArrowheads="1"/>
            </p:cNvSpPr>
            <p:nvPr/>
          </p:nvSpPr>
          <p:spPr bwMode="auto">
            <a:xfrm>
              <a:off x="3504" y="1400"/>
              <a:ext cx="432" cy="212"/>
            </a:xfrm>
            <a:prstGeom prst="rect">
              <a:avLst/>
            </a:prstGeom>
            <a:noFill/>
            <a:ln w="9525">
              <a:noFill/>
              <a:miter lim="800000"/>
              <a:headEnd/>
              <a:tailEnd/>
            </a:ln>
            <a:effectLst/>
          </p:spPr>
          <p:txBody>
            <a:bodyPr>
              <a:prstTxWarp prst="textNoShape">
                <a:avLst/>
              </a:prstTxWarp>
              <a:spAutoFit/>
            </a:bodyPr>
            <a:lstStyle/>
            <a:p>
              <a:r>
                <a:rPr lang="en-US" sz="1600" b="0"/>
                <a:t>.</a:t>
              </a:r>
            </a:p>
          </p:txBody>
        </p:sp>
        <p:sp>
          <p:nvSpPr>
            <p:cNvPr id="1037357" name="Text Box 45"/>
            <p:cNvSpPr txBox="1">
              <a:spLocks noChangeArrowheads="1"/>
            </p:cNvSpPr>
            <p:nvPr/>
          </p:nvSpPr>
          <p:spPr bwMode="auto">
            <a:xfrm>
              <a:off x="3504" y="1336"/>
              <a:ext cx="432" cy="212"/>
            </a:xfrm>
            <a:prstGeom prst="rect">
              <a:avLst/>
            </a:prstGeom>
            <a:noFill/>
            <a:ln w="9525">
              <a:noFill/>
              <a:miter lim="800000"/>
              <a:headEnd/>
              <a:tailEnd/>
            </a:ln>
            <a:effectLst/>
          </p:spPr>
          <p:txBody>
            <a:bodyPr>
              <a:prstTxWarp prst="textNoShape">
                <a:avLst/>
              </a:prstTxWarp>
              <a:spAutoFit/>
            </a:bodyPr>
            <a:lstStyle/>
            <a:p>
              <a:r>
                <a:rPr lang="en-US" sz="1600" b="0"/>
                <a:t>.</a:t>
              </a:r>
            </a:p>
          </p:txBody>
        </p:sp>
        <p:sp>
          <p:nvSpPr>
            <p:cNvPr id="1037358" name="Text Box 46"/>
            <p:cNvSpPr txBox="1">
              <a:spLocks noChangeArrowheads="1"/>
            </p:cNvSpPr>
            <p:nvPr/>
          </p:nvSpPr>
          <p:spPr bwMode="auto">
            <a:xfrm>
              <a:off x="3504" y="1265"/>
              <a:ext cx="432" cy="213"/>
            </a:xfrm>
            <a:prstGeom prst="rect">
              <a:avLst/>
            </a:prstGeom>
            <a:noFill/>
            <a:ln w="9525">
              <a:noFill/>
              <a:miter lim="800000"/>
              <a:headEnd/>
              <a:tailEnd/>
            </a:ln>
            <a:effectLst/>
          </p:spPr>
          <p:txBody>
            <a:bodyPr>
              <a:prstTxWarp prst="textNoShape">
                <a:avLst/>
              </a:prstTxWarp>
              <a:spAutoFit/>
            </a:bodyPr>
            <a:lstStyle/>
            <a:p>
              <a:r>
                <a:rPr lang="en-US" sz="1600" b="0" dirty="0" smtClean="0"/>
                <a:t>.</a:t>
              </a:r>
              <a:endParaRPr lang="en-US" sz="1600" b="0" dirty="0"/>
            </a:p>
          </p:txBody>
        </p:sp>
      </p:grpSp>
      <p:grpSp>
        <p:nvGrpSpPr>
          <p:cNvPr id="3" name="Group 78"/>
          <p:cNvGrpSpPr>
            <a:grpSpLocks/>
          </p:cNvGrpSpPr>
          <p:nvPr/>
        </p:nvGrpSpPr>
        <p:grpSpPr bwMode="auto">
          <a:xfrm>
            <a:off x="6921500" y="2962274"/>
            <a:ext cx="2009775" cy="888999"/>
            <a:chOff x="4360" y="1866"/>
            <a:chExt cx="1266" cy="560"/>
          </a:xfrm>
        </p:grpSpPr>
        <p:sp>
          <p:nvSpPr>
            <p:cNvPr id="1037359" name="Text Box 47"/>
            <p:cNvSpPr txBox="1">
              <a:spLocks noChangeArrowheads="1"/>
            </p:cNvSpPr>
            <p:nvPr/>
          </p:nvSpPr>
          <p:spPr bwMode="auto">
            <a:xfrm>
              <a:off x="4972" y="1866"/>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elements</a:t>
              </a:r>
            </a:p>
          </p:txBody>
        </p:sp>
        <p:sp>
          <p:nvSpPr>
            <p:cNvPr id="1037360" name="Rectangle 48"/>
            <p:cNvSpPr>
              <a:spLocks noChangeArrowheads="1"/>
            </p:cNvSpPr>
            <p:nvPr/>
          </p:nvSpPr>
          <p:spPr bwMode="auto">
            <a:xfrm>
              <a:off x="4360" y="1881"/>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61" name="Text Box 49"/>
            <p:cNvSpPr txBox="1">
              <a:spLocks noChangeArrowheads="1"/>
            </p:cNvSpPr>
            <p:nvPr/>
          </p:nvSpPr>
          <p:spPr bwMode="auto">
            <a:xfrm>
              <a:off x="4370" y="1866"/>
              <a:ext cx="624" cy="192"/>
            </a:xfrm>
            <a:prstGeom prst="rect">
              <a:avLst/>
            </a:prstGeom>
            <a:noFill/>
            <a:ln w="9525">
              <a:noFill/>
              <a:miter lim="800000"/>
              <a:headEnd/>
              <a:tailEnd/>
            </a:ln>
            <a:effectLst/>
          </p:spPr>
          <p:txBody>
            <a:bodyPr>
              <a:prstTxWarp prst="textNoShape">
                <a:avLst/>
              </a:prstTxWarp>
              <a:spAutoFit/>
            </a:bodyPr>
            <a:lstStyle/>
            <a:p>
              <a:r>
                <a:rPr lang="en-US" dirty="0">
                  <a:latin typeface="Courier New" charset="0"/>
                </a:rPr>
                <a:t>1000</a:t>
              </a:r>
            </a:p>
          </p:txBody>
        </p:sp>
        <p:sp>
          <p:nvSpPr>
            <p:cNvPr id="1037362" name="Text Box 50"/>
            <p:cNvSpPr txBox="1">
              <a:spLocks noChangeArrowheads="1"/>
            </p:cNvSpPr>
            <p:nvPr/>
          </p:nvSpPr>
          <p:spPr bwMode="auto">
            <a:xfrm>
              <a:off x="4972" y="2048"/>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capacity</a:t>
              </a:r>
            </a:p>
          </p:txBody>
        </p:sp>
        <p:sp>
          <p:nvSpPr>
            <p:cNvPr id="1037363" name="Rectangle 51"/>
            <p:cNvSpPr>
              <a:spLocks noChangeArrowheads="1"/>
            </p:cNvSpPr>
            <p:nvPr/>
          </p:nvSpPr>
          <p:spPr bwMode="auto">
            <a:xfrm>
              <a:off x="4360" y="2063"/>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64" name="Text Box 52"/>
            <p:cNvSpPr txBox="1">
              <a:spLocks noChangeArrowheads="1"/>
            </p:cNvSpPr>
            <p:nvPr/>
          </p:nvSpPr>
          <p:spPr bwMode="auto">
            <a:xfrm>
              <a:off x="4370" y="2032"/>
              <a:ext cx="624" cy="212"/>
            </a:xfrm>
            <a:prstGeom prst="rect">
              <a:avLst/>
            </a:prstGeom>
            <a:noFill/>
            <a:ln w="9525">
              <a:noFill/>
              <a:miter lim="800000"/>
              <a:headEnd/>
              <a:tailEnd/>
            </a:ln>
            <a:effectLst/>
          </p:spPr>
          <p:txBody>
            <a:bodyPr>
              <a:prstTxWarp prst="textNoShape">
                <a:avLst/>
              </a:prstTxWarp>
              <a:spAutoFit/>
            </a:bodyPr>
            <a:lstStyle/>
            <a:p>
              <a:r>
                <a:rPr lang="en-US" sz="1600" b="0" dirty="0"/>
                <a:t>100</a:t>
              </a:r>
            </a:p>
          </p:txBody>
        </p:sp>
        <p:sp>
          <p:nvSpPr>
            <p:cNvPr id="1037365" name="Text Box 53"/>
            <p:cNvSpPr txBox="1">
              <a:spLocks noChangeArrowheads="1"/>
            </p:cNvSpPr>
            <p:nvPr/>
          </p:nvSpPr>
          <p:spPr bwMode="auto">
            <a:xfrm>
              <a:off x="4972" y="2229"/>
              <a:ext cx="452"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count</a:t>
              </a:r>
            </a:p>
          </p:txBody>
        </p:sp>
        <p:sp>
          <p:nvSpPr>
            <p:cNvPr id="1037366" name="Rectangle 54"/>
            <p:cNvSpPr>
              <a:spLocks noChangeArrowheads="1"/>
            </p:cNvSpPr>
            <p:nvPr/>
          </p:nvSpPr>
          <p:spPr bwMode="auto">
            <a:xfrm>
              <a:off x="4360" y="2244"/>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67" name="Text Box 55"/>
            <p:cNvSpPr txBox="1">
              <a:spLocks noChangeArrowheads="1"/>
            </p:cNvSpPr>
            <p:nvPr/>
          </p:nvSpPr>
          <p:spPr bwMode="auto">
            <a:xfrm>
              <a:off x="4370" y="2213"/>
              <a:ext cx="624" cy="212"/>
            </a:xfrm>
            <a:prstGeom prst="rect">
              <a:avLst/>
            </a:prstGeom>
            <a:noFill/>
            <a:ln w="9525">
              <a:noFill/>
              <a:miter lim="800000"/>
              <a:headEnd/>
              <a:tailEnd/>
            </a:ln>
            <a:effectLst/>
          </p:spPr>
          <p:txBody>
            <a:bodyPr>
              <a:prstTxWarp prst="textNoShape">
                <a:avLst/>
              </a:prstTxWarp>
              <a:spAutoFit/>
            </a:bodyPr>
            <a:lstStyle/>
            <a:p>
              <a:r>
                <a:rPr lang="en-US" sz="1600" b="0" dirty="0"/>
                <a:t>3</a:t>
              </a:r>
            </a:p>
          </p:txBody>
        </p:sp>
      </p:grpSp>
      <p:grpSp>
        <p:nvGrpSpPr>
          <p:cNvPr id="4" name="Group 77"/>
          <p:cNvGrpSpPr>
            <a:grpSpLocks/>
          </p:cNvGrpSpPr>
          <p:nvPr/>
        </p:nvGrpSpPr>
        <p:grpSpPr bwMode="auto">
          <a:xfrm>
            <a:off x="4851400" y="5045074"/>
            <a:ext cx="4092575" cy="1330324"/>
            <a:chOff x="3056" y="3178"/>
            <a:chExt cx="2578" cy="838"/>
          </a:xfrm>
        </p:grpSpPr>
        <p:sp>
          <p:nvSpPr>
            <p:cNvPr id="1037368" name="Text Box 56"/>
            <p:cNvSpPr txBox="1">
              <a:spLocks noChangeArrowheads="1"/>
            </p:cNvSpPr>
            <p:nvPr/>
          </p:nvSpPr>
          <p:spPr bwMode="auto">
            <a:xfrm>
              <a:off x="4980" y="3194"/>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elements</a:t>
              </a:r>
            </a:p>
          </p:txBody>
        </p:sp>
        <p:sp>
          <p:nvSpPr>
            <p:cNvPr id="1037369" name="Rectangle 57"/>
            <p:cNvSpPr>
              <a:spLocks noChangeArrowheads="1"/>
            </p:cNvSpPr>
            <p:nvPr/>
          </p:nvSpPr>
          <p:spPr bwMode="auto">
            <a:xfrm>
              <a:off x="4368" y="3209"/>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70" name="Text Box 58"/>
            <p:cNvSpPr txBox="1">
              <a:spLocks noChangeArrowheads="1"/>
            </p:cNvSpPr>
            <p:nvPr/>
          </p:nvSpPr>
          <p:spPr bwMode="auto">
            <a:xfrm>
              <a:off x="4378" y="3194"/>
              <a:ext cx="624" cy="192"/>
            </a:xfrm>
            <a:prstGeom prst="rect">
              <a:avLst/>
            </a:prstGeom>
            <a:noFill/>
            <a:ln w="9525">
              <a:noFill/>
              <a:miter lim="800000"/>
              <a:headEnd/>
              <a:tailEnd/>
            </a:ln>
            <a:effectLst/>
          </p:spPr>
          <p:txBody>
            <a:bodyPr>
              <a:prstTxWarp prst="textNoShape">
                <a:avLst/>
              </a:prstTxWarp>
              <a:spAutoFit/>
            </a:bodyPr>
            <a:lstStyle/>
            <a:p>
              <a:r>
                <a:rPr lang="en-US" dirty="0">
                  <a:latin typeface="Courier New" charset="0"/>
                </a:rPr>
                <a:t>2000</a:t>
              </a:r>
            </a:p>
          </p:txBody>
        </p:sp>
        <p:sp>
          <p:nvSpPr>
            <p:cNvPr id="1037371" name="Text Box 59"/>
            <p:cNvSpPr txBox="1">
              <a:spLocks noChangeArrowheads="1"/>
            </p:cNvSpPr>
            <p:nvPr/>
          </p:nvSpPr>
          <p:spPr bwMode="auto">
            <a:xfrm>
              <a:off x="4980" y="3376"/>
              <a:ext cx="654"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capacity</a:t>
              </a:r>
            </a:p>
          </p:txBody>
        </p:sp>
        <p:sp>
          <p:nvSpPr>
            <p:cNvPr id="1037372" name="Rectangle 60"/>
            <p:cNvSpPr>
              <a:spLocks noChangeArrowheads="1"/>
            </p:cNvSpPr>
            <p:nvPr/>
          </p:nvSpPr>
          <p:spPr bwMode="auto">
            <a:xfrm>
              <a:off x="4368" y="3391"/>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73" name="Text Box 61"/>
            <p:cNvSpPr txBox="1">
              <a:spLocks noChangeArrowheads="1"/>
            </p:cNvSpPr>
            <p:nvPr/>
          </p:nvSpPr>
          <p:spPr bwMode="auto">
            <a:xfrm>
              <a:off x="4378" y="3360"/>
              <a:ext cx="624" cy="212"/>
            </a:xfrm>
            <a:prstGeom prst="rect">
              <a:avLst/>
            </a:prstGeom>
            <a:noFill/>
            <a:ln w="9525">
              <a:noFill/>
              <a:miter lim="800000"/>
              <a:headEnd/>
              <a:tailEnd/>
            </a:ln>
            <a:effectLst/>
          </p:spPr>
          <p:txBody>
            <a:bodyPr>
              <a:prstTxWarp prst="textNoShape">
                <a:avLst/>
              </a:prstTxWarp>
              <a:spAutoFit/>
            </a:bodyPr>
            <a:lstStyle/>
            <a:p>
              <a:r>
                <a:rPr lang="en-US" sz="1600" b="0" dirty="0"/>
                <a:t>100</a:t>
              </a:r>
            </a:p>
          </p:txBody>
        </p:sp>
        <p:sp>
          <p:nvSpPr>
            <p:cNvPr id="1037374" name="Text Box 62"/>
            <p:cNvSpPr txBox="1">
              <a:spLocks noChangeArrowheads="1"/>
            </p:cNvSpPr>
            <p:nvPr/>
          </p:nvSpPr>
          <p:spPr bwMode="auto">
            <a:xfrm>
              <a:off x="4980" y="3557"/>
              <a:ext cx="452"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count</a:t>
              </a:r>
            </a:p>
          </p:txBody>
        </p:sp>
        <p:sp>
          <p:nvSpPr>
            <p:cNvPr id="1037375" name="Rectangle 63"/>
            <p:cNvSpPr>
              <a:spLocks noChangeArrowheads="1"/>
            </p:cNvSpPr>
            <p:nvPr/>
          </p:nvSpPr>
          <p:spPr bwMode="auto">
            <a:xfrm>
              <a:off x="4368" y="3572"/>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76" name="Text Box 64"/>
            <p:cNvSpPr txBox="1">
              <a:spLocks noChangeArrowheads="1"/>
            </p:cNvSpPr>
            <p:nvPr/>
          </p:nvSpPr>
          <p:spPr bwMode="auto">
            <a:xfrm>
              <a:off x="4378" y="3541"/>
              <a:ext cx="624" cy="212"/>
            </a:xfrm>
            <a:prstGeom prst="rect">
              <a:avLst/>
            </a:prstGeom>
            <a:noFill/>
            <a:ln w="9525">
              <a:noFill/>
              <a:miter lim="800000"/>
              <a:headEnd/>
              <a:tailEnd/>
            </a:ln>
            <a:effectLst/>
          </p:spPr>
          <p:txBody>
            <a:bodyPr>
              <a:prstTxWarp prst="textNoShape">
                <a:avLst/>
              </a:prstTxWarp>
              <a:spAutoFit/>
            </a:bodyPr>
            <a:lstStyle/>
            <a:p>
              <a:r>
                <a:rPr lang="en-US" sz="1600" b="0" dirty="0"/>
                <a:t>3</a:t>
              </a:r>
            </a:p>
          </p:txBody>
        </p:sp>
        <p:sp>
          <p:nvSpPr>
            <p:cNvPr id="1037377" name="Rectangle 65"/>
            <p:cNvSpPr>
              <a:spLocks noChangeArrowheads="1"/>
            </p:cNvSpPr>
            <p:nvPr/>
          </p:nvSpPr>
          <p:spPr bwMode="auto">
            <a:xfrm>
              <a:off x="3409" y="3209"/>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78" name="Text Box 66"/>
            <p:cNvSpPr txBox="1">
              <a:spLocks noChangeArrowheads="1"/>
            </p:cNvSpPr>
            <p:nvPr/>
          </p:nvSpPr>
          <p:spPr bwMode="auto">
            <a:xfrm>
              <a:off x="3419" y="3178"/>
              <a:ext cx="624" cy="212"/>
            </a:xfrm>
            <a:prstGeom prst="rect">
              <a:avLst/>
            </a:prstGeom>
            <a:noFill/>
            <a:ln w="9525">
              <a:noFill/>
              <a:miter lim="800000"/>
              <a:headEnd/>
              <a:tailEnd/>
            </a:ln>
            <a:effectLst/>
          </p:spPr>
          <p:txBody>
            <a:bodyPr>
              <a:prstTxWarp prst="textNoShape">
                <a:avLst/>
              </a:prstTxWarp>
              <a:spAutoFit/>
            </a:bodyPr>
            <a:lstStyle/>
            <a:p>
              <a:r>
                <a:rPr lang="en-US" sz="1600" b="0" dirty="0"/>
                <a:t>10</a:t>
              </a:r>
              <a:endParaRPr lang="en-US" sz="1800" b="0" dirty="0"/>
            </a:p>
          </p:txBody>
        </p:sp>
        <p:sp>
          <p:nvSpPr>
            <p:cNvPr id="1037379" name="Rectangle 67"/>
            <p:cNvSpPr>
              <a:spLocks noChangeArrowheads="1"/>
            </p:cNvSpPr>
            <p:nvPr/>
          </p:nvSpPr>
          <p:spPr bwMode="auto">
            <a:xfrm>
              <a:off x="3409" y="3391"/>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80" name="Text Box 68"/>
            <p:cNvSpPr txBox="1">
              <a:spLocks noChangeArrowheads="1"/>
            </p:cNvSpPr>
            <p:nvPr/>
          </p:nvSpPr>
          <p:spPr bwMode="auto">
            <a:xfrm>
              <a:off x="3419" y="3360"/>
              <a:ext cx="624" cy="212"/>
            </a:xfrm>
            <a:prstGeom prst="rect">
              <a:avLst/>
            </a:prstGeom>
            <a:noFill/>
            <a:ln w="9525">
              <a:noFill/>
              <a:miter lim="800000"/>
              <a:headEnd/>
              <a:tailEnd/>
            </a:ln>
            <a:effectLst/>
          </p:spPr>
          <p:txBody>
            <a:bodyPr>
              <a:prstTxWarp prst="textNoShape">
                <a:avLst/>
              </a:prstTxWarp>
              <a:spAutoFit/>
            </a:bodyPr>
            <a:lstStyle/>
            <a:p>
              <a:r>
                <a:rPr lang="en-US" sz="1600" b="0" dirty="0"/>
                <a:t>20</a:t>
              </a:r>
            </a:p>
          </p:txBody>
        </p:sp>
        <p:sp>
          <p:nvSpPr>
            <p:cNvPr id="1037381" name="Rectangle 69"/>
            <p:cNvSpPr>
              <a:spLocks noChangeArrowheads="1"/>
            </p:cNvSpPr>
            <p:nvPr/>
          </p:nvSpPr>
          <p:spPr bwMode="auto">
            <a:xfrm>
              <a:off x="3409" y="3572"/>
              <a:ext cx="632" cy="18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82" name="Text Box 70"/>
            <p:cNvSpPr txBox="1">
              <a:spLocks noChangeArrowheads="1"/>
            </p:cNvSpPr>
            <p:nvPr/>
          </p:nvSpPr>
          <p:spPr bwMode="auto">
            <a:xfrm>
              <a:off x="3419" y="3541"/>
              <a:ext cx="624" cy="212"/>
            </a:xfrm>
            <a:prstGeom prst="rect">
              <a:avLst/>
            </a:prstGeom>
            <a:noFill/>
            <a:ln w="9525">
              <a:noFill/>
              <a:miter lim="800000"/>
              <a:headEnd/>
              <a:tailEnd/>
            </a:ln>
            <a:effectLst/>
          </p:spPr>
          <p:txBody>
            <a:bodyPr>
              <a:prstTxWarp prst="textNoShape">
                <a:avLst/>
              </a:prstTxWarp>
              <a:spAutoFit/>
            </a:bodyPr>
            <a:lstStyle/>
            <a:p>
              <a:r>
                <a:rPr lang="en-US" sz="1600" b="0" dirty="0"/>
                <a:t>30</a:t>
              </a:r>
            </a:p>
          </p:txBody>
        </p:sp>
        <p:sp>
          <p:nvSpPr>
            <p:cNvPr id="1037383" name="Text Box 71"/>
            <p:cNvSpPr txBox="1">
              <a:spLocks noChangeArrowheads="1"/>
            </p:cNvSpPr>
            <p:nvPr/>
          </p:nvSpPr>
          <p:spPr bwMode="auto">
            <a:xfrm>
              <a:off x="3056" y="3197"/>
              <a:ext cx="385" cy="192"/>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2000</a:t>
              </a:r>
            </a:p>
          </p:txBody>
        </p:sp>
        <p:sp>
          <p:nvSpPr>
            <p:cNvPr id="1037384" name="Rectangle 72"/>
            <p:cNvSpPr>
              <a:spLocks noChangeArrowheads="1"/>
            </p:cNvSpPr>
            <p:nvPr/>
          </p:nvSpPr>
          <p:spPr bwMode="auto">
            <a:xfrm>
              <a:off x="3409" y="3748"/>
              <a:ext cx="632" cy="266"/>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7385" name="Text Box 73"/>
            <p:cNvSpPr txBox="1">
              <a:spLocks noChangeArrowheads="1"/>
            </p:cNvSpPr>
            <p:nvPr/>
          </p:nvSpPr>
          <p:spPr bwMode="auto">
            <a:xfrm>
              <a:off x="3505" y="3804"/>
              <a:ext cx="432" cy="212"/>
            </a:xfrm>
            <a:prstGeom prst="rect">
              <a:avLst/>
            </a:prstGeom>
            <a:noFill/>
            <a:ln w="9525">
              <a:noFill/>
              <a:miter lim="800000"/>
              <a:headEnd/>
              <a:tailEnd/>
            </a:ln>
            <a:effectLst/>
          </p:spPr>
          <p:txBody>
            <a:bodyPr>
              <a:prstTxWarp prst="textNoShape">
                <a:avLst/>
              </a:prstTxWarp>
              <a:spAutoFit/>
            </a:bodyPr>
            <a:lstStyle/>
            <a:p>
              <a:r>
                <a:rPr lang="en-US" sz="1600" b="0"/>
                <a:t>.</a:t>
              </a:r>
            </a:p>
          </p:txBody>
        </p:sp>
        <p:sp>
          <p:nvSpPr>
            <p:cNvPr id="1037386" name="Text Box 74"/>
            <p:cNvSpPr txBox="1">
              <a:spLocks noChangeArrowheads="1"/>
            </p:cNvSpPr>
            <p:nvPr/>
          </p:nvSpPr>
          <p:spPr bwMode="auto">
            <a:xfrm>
              <a:off x="3505" y="3732"/>
              <a:ext cx="432" cy="212"/>
            </a:xfrm>
            <a:prstGeom prst="rect">
              <a:avLst/>
            </a:prstGeom>
            <a:noFill/>
            <a:ln w="9525">
              <a:noFill/>
              <a:miter lim="800000"/>
              <a:headEnd/>
              <a:tailEnd/>
            </a:ln>
            <a:effectLst/>
          </p:spPr>
          <p:txBody>
            <a:bodyPr>
              <a:prstTxWarp prst="textNoShape">
                <a:avLst/>
              </a:prstTxWarp>
              <a:spAutoFit/>
            </a:bodyPr>
            <a:lstStyle/>
            <a:p>
              <a:r>
                <a:rPr lang="en-US" sz="1600" b="0"/>
                <a:t>.</a:t>
              </a:r>
            </a:p>
          </p:txBody>
        </p:sp>
        <p:sp>
          <p:nvSpPr>
            <p:cNvPr id="1037387" name="Text Box 75"/>
            <p:cNvSpPr txBox="1">
              <a:spLocks noChangeArrowheads="1"/>
            </p:cNvSpPr>
            <p:nvPr/>
          </p:nvSpPr>
          <p:spPr bwMode="auto">
            <a:xfrm>
              <a:off x="3505" y="3661"/>
              <a:ext cx="432" cy="212"/>
            </a:xfrm>
            <a:prstGeom prst="rect">
              <a:avLst/>
            </a:prstGeom>
            <a:noFill/>
            <a:ln w="9525">
              <a:noFill/>
              <a:miter lim="800000"/>
              <a:headEnd/>
              <a:tailEnd/>
            </a:ln>
            <a:effectLst/>
          </p:spPr>
          <p:txBody>
            <a:bodyPr>
              <a:prstTxWarp prst="textNoShape">
                <a:avLst/>
              </a:prstTxWarp>
              <a:spAutoFit/>
            </a:bodyPr>
            <a:lstStyle/>
            <a:p>
              <a:r>
                <a:rPr lang="en-US" sz="1600" b="0" dirty="0"/>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37315">
                                            <p:txEl>
                                              <p:pRg st="1" end="1"/>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1037315">
                                            <p:txEl>
                                              <p:pRg st="2" end="2"/>
                                            </p:txEl>
                                          </p:spTgt>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7315" grpId="0" build="p" autoUpdateAnimBg="0"/>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4141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p>
        </p:txBody>
      </p:sp>
      <p:sp>
        <p:nvSpPr>
          <p:cNvPr id="1041411" name="Text Box 3"/>
          <p:cNvSpPr txBox="1">
            <a:spLocks noChangeArrowheads="1"/>
          </p:cNvSpPr>
          <p:nvPr/>
        </p:nvSpPr>
        <p:spPr bwMode="auto">
          <a:xfrm>
            <a:off x="342900" y="1193801"/>
            <a:ext cx="8440738" cy="5719001"/>
          </a:xfrm>
          <a:prstGeom prst="rect">
            <a:avLst/>
          </a:prstGeom>
          <a:noFill/>
          <a:ln w="9525">
            <a:noFill/>
            <a:miter lim="800000"/>
            <a:headEnd/>
            <a:tailEnd/>
          </a:ln>
          <a:effectLst/>
        </p:spPr>
        <p:txBody>
          <a:bodyPr wrap="square">
            <a:prstTxWarp prst="textNoShape">
              <a:avLst/>
            </a:prstTxWarp>
            <a:spAutoFit/>
          </a:bodyPr>
          <a:lstStyle/>
          <a:p>
            <a:pPr algn="l">
              <a:lnSpc>
                <a:spcPct val="90000"/>
              </a:lnSpc>
            </a:pPr>
            <a:r>
              <a:rPr lang="en-US" dirty="0" smtClean="0">
                <a:solidFill>
                  <a:srgbClr val="0000FF"/>
                </a:solidFill>
                <a:latin typeface="Courier New" charset="0"/>
              </a:rPr>
              <a:t>/</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copy constructor and assignment operator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make it possible to pass a </a:t>
            </a:r>
            <a:r>
              <a:rPr lang="en-US" dirty="0" err="1" smtClean="0">
                <a:solidFill>
                  <a:srgbClr val="0000FF"/>
                </a:solidFill>
                <a:latin typeface="Courier New" charset="0"/>
              </a:rPr>
              <a:t>CharStack</a:t>
            </a:r>
            <a:r>
              <a:rPr lang="en-US" dirty="0" smtClean="0">
                <a:solidFill>
                  <a:srgbClr val="0000FF"/>
                </a:solidFill>
                <a:latin typeface="Courier New" charset="0"/>
              </a:rPr>
              <a:t> by value or</a:t>
            </a:r>
          </a:p>
          <a:p>
            <a:pPr>
              <a:lnSpc>
                <a:spcPct val="90000"/>
              </a:lnSpc>
            </a:pPr>
            <a:r>
              <a:rPr lang="en-US" dirty="0" smtClean="0">
                <a:solidFill>
                  <a:srgbClr val="0000FF"/>
                </a:solidFill>
                <a:latin typeface="Courier New" charset="0"/>
              </a:rPr>
              <a:t> * assign one </a:t>
            </a:r>
            <a:r>
              <a:rPr lang="en-US" dirty="0" err="1" smtClean="0">
                <a:solidFill>
                  <a:srgbClr val="0000FF"/>
                </a:solidFill>
                <a:latin typeface="Courier New" charset="0"/>
              </a:rPr>
              <a:t>CharStack</a:t>
            </a:r>
            <a:r>
              <a:rPr lang="en-US" dirty="0" smtClean="0">
                <a:solidFill>
                  <a:srgbClr val="0000FF"/>
                </a:solidFill>
                <a:latin typeface="Courier New" charset="0"/>
              </a:rPr>
              <a:t> to </a:t>
            </a:r>
            <a:r>
              <a:rPr lang="en-US" dirty="0" smtClean="0">
                <a:solidFill>
                  <a:srgbClr val="0000FF"/>
                </a:solidFill>
                <a:latin typeface="Courier New" charset="0"/>
              </a:rPr>
              <a:t>another.</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a:t>
            </a:r>
          </a:p>
          <a:p>
            <a:pPr>
              <a:lnSpc>
                <a:spcPct val="90000"/>
              </a:lnSpc>
            </a:pPr>
            <a:endParaRPr lang="en-US" dirty="0" smtClean="0">
              <a:latin typeface="Courier New" charset="0"/>
            </a:endParaRPr>
          </a:p>
          <a:p>
            <a:pPr>
              <a:lnSpc>
                <a:spcPct val="90000"/>
              </a:lnSpc>
            </a:pPr>
            <a:r>
              <a:rPr lang="en-US" dirty="0" err="1" smtClean="0">
                <a:latin typeface="Courier New" charset="0"/>
              </a:rPr>
              <a:t>CharStack::CharStack(const</a:t>
            </a:r>
            <a:r>
              <a:rPr lang="en-US" dirty="0" smtClean="0">
                <a:latin typeface="Courier New" charset="0"/>
              </a:rPr>
              <a:t> </a:t>
            </a:r>
            <a:r>
              <a:rPr lang="en-US" dirty="0" err="1" smtClean="0">
                <a:latin typeface="Courier New" charset="0"/>
              </a:rPr>
              <a:t>CharStack</a:t>
            </a:r>
            <a:r>
              <a:rPr lang="en-US" dirty="0" smtClean="0">
                <a:latin typeface="Courier New" charset="0"/>
              </a:rPr>
              <a:t> &amp; </a:t>
            </a:r>
            <a:r>
              <a:rPr lang="en-US" dirty="0" err="1" smtClean="0">
                <a:latin typeface="Courier New" charset="0"/>
              </a:rPr>
              <a:t>src</a:t>
            </a:r>
            <a:r>
              <a:rPr lang="en-US" dirty="0" smtClean="0">
                <a:latin typeface="Courier New" charset="0"/>
              </a:rPr>
              <a:t>) {</a:t>
            </a:r>
          </a:p>
          <a:p>
            <a:pPr>
              <a:lnSpc>
                <a:spcPct val="90000"/>
              </a:lnSpc>
            </a:pPr>
            <a:r>
              <a:rPr lang="en-US" dirty="0" smtClean="0">
                <a:latin typeface="Courier New" charset="0"/>
              </a:rPr>
              <a:t>   </a:t>
            </a:r>
            <a:r>
              <a:rPr lang="en-US" dirty="0" err="1" smtClean="0">
                <a:latin typeface="Courier New" charset="0"/>
              </a:rPr>
              <a:t>deepCopy(src</a:t>
            </a:r>
            <a:r>
              <a:rPr lang="en-US" dirty="0" smtClean="0">
                <a:latin typeface="Courier New" charset="0"/>
              </a:rPr>
              <a:t>);</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err="1" smtClean="0">
                <a:latin typeface="Courier New" charset="0"/>
              </a:rPr>
              <a:t>CharStack</a:t>
            </a:r>
            <a:r>
              <a:rPr lang="en-US" dirty="0" smtClean="0">
                <a:latin typeface="Courier New" charset="0"/>
              </a:rPr>
              <a:t> &amp; </a:t>
            </a:r>
            <a:r>
              <a:rPr lang="en-US" dirty="0" err="1" smtClean="0">
                <a:latin typeface="Courier New" charset="0"/>
              </a:rPr>
              <a:t>CharStack::operator</a:t>
            </a:r>
            <a:r>
              <a:rPr lang="en-US" dirty="0" smtClean="0">
                <a:latin typeface="Courier New" charset="0"/>
              </a:rPr>
              <a:t>=(const </a:t>
            </a:r>
            <a:r>
              <a:rPr lang="en-US" dirty="0" err="1" smtClean="0">
                <a:latin typeface="Courier New" charset="0"/>
              </a:rPr>
              <a:t>CharStack</a:t>
            </a:r>
            <a:r>
              <a:rPr lang="en-US" dirty="0" smtClean="0">
                <a:latin typeface="Courier New" charset="0"/>
              </a:rPr>
              <a:t> &amp; </a:t>
            </a:r>
            <a:r>
              <a:rPr lang="en-US" dirty="0" err="1" smtClean="0">
                <a:latin typeface="Courier New" charset="0"/>
              </a:rPr>
              <a:t>src</a:t>
            </a:r>
            <a:r>
              <a:rPr lang="en-US" dirty="0" smtClean="0">
                <a:latin typeface="Courier New" charset="0"/>
              </a:rPr>
              <a:t>) {</a:t>
            </a:r>
          </a:p>
          <a:p>
            <a:pPr>
              <a:lnSpc>
                <a:spcPct val="90000"/>
              </a:lnSpc>
            </a:pPr>
            <a:r>
              <a:rPr lang="en-US" dirty="0" smtClean="0">
                <a:latin typeface="Courier New" charset="0"/>
              </a:rPr>
              <a:t>   if (this != &amp;</a:t>
            </a:r>
            <a:r>
              <a:rPr lang="en-US" dirty="0" err="1" smtClean="0">
                <a:latin typeface="Courier New" charset="0"/>
              </a:rPr>
              <a:t>src</a:t>
            </a:r>
            <a:r>
              <a:rPr lang="en-US" dirty="0" smtClean="0">
                <a:latin typeface="Courier New" charset="0"/>
              </a:rPr>
              <a:t>) {</a:t>
            </a:r>
          </a:p>
          <a:p>
            <a:pPr>
              <a:lnSpc>
                <a:spcPct val="90000"/>
              </a:lnSpc>
            </a:pPr>
            <a:r>
              <a:rPr lang="en-US" dirty="0" smtClean="0">
                <a:latin typeface="Courier New" charset="0"/>
              </a:rPr>
              <a:t>      delete[] array;</a:t>
            </a:r>
          </a:p>
          <a:p>
            <a:pPr>
              <a:lnSpc>
                <a:spcPct val="90000"/>
              </a:lnSpc>
            </a:pPr>
            <a:r>
              <a:rPr lang="en-US" dirty="0" smtClean="0">
                <a:latin typeface="Courier New" charset="0"/>
              </a:rPr>
              <a:t>      </a:t>
            </a:r>
            <a:r>
              <a:rPr lang="en-US" dirty="0" err="1" smtClean="0">
                <a:latin typeface="Courier New" charset="0"/>
              </a:rPr>
              <a:t>deepCopy(src</a:t>
            </a:r>
            <a:r>
              <a:rPr lang="en-US" dirty="0" smtClean="0">
                <a:latin typeface="Courier New" charset="0"/>
              </a:rPr>
              <a:t>);</a:t>
            </a:r>
          </a:p>
          <a:p>
            <a:pPr>
              <a:lnSpc>
                <a:spcPct val="90000"/>
              </a:lnSpc>
            </a:pPr>
            <a:r>
              <a:rPr lang="en-US" dirty="0" smtClean="0">
                <a:latin typeface="Courier New" charset="0"/>
              </a:rPr>
              <a:t>   }</a:t>
            </a:r>
          </a:p>
          <a:p>
            <a:pPr>
              <a:lnSpc>
                <a:spcPct val="90000"/>
              </a:lnSpc>
            </a:pPr>
            <a:r>
              <a:rPr lang="en-US" dirty="0" smtClean="0">
                <a:latin typeface="Courier New" charset="0"/>
              </a:rPr>
              <a:t>   return *this;</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latin typeface="Courier New" charset="0"/>
              </a:rPr>
              <a:t>void </a:t>
            </a:r>
            <a:r>
              <a:rPr lang="en-US" dirty="0" err="1" smtClean="0">
                <a:latin typeface="Courier New" charset="0"/>
              </a:rPr>
              <a:t>CharStack::deepCopy(const</a:t>
            </a:r>
            <a:r>
              <a:rPr lang="en-US" dirty="0" smtClean="0">
                <a:latin typeface="Courier New" charset="0"/>
              </a:rPr>
              <a:t> </a:t>
            </a:r>
            <a:r>
              <a:rPr lang="en-US" dirty="0" err="1" smtClean="0">
                <a:latin typeface="Courier New" charset="0"/>
              </a:rPr>
              <a:t>CharStack</a:t>
            </a:r>
            <a:r>
              <a:rPr lang="en-US" dirty="0" smtClean="0">
                <a:latin typeface="Courier New" charset="0"/>
              </a:rPr>
              <a:t> &amp; </a:t>
            </a:r>
            <a:r>
              <a:rPr lang="en-US" dirty="0" err="1" smtClean="0">
                <a:latin typeface="Courier New" charset="0"/>
              </a:rPr>
              <a:t>src</a:t>
            </a:r>
            <a:r>
              <a:rPr lang="en-US" dirty="0" smtClean="0">
                <a:latin typeface="Courier New" charset="0"/>
              </a:rPr>
              <a:t>) {</a:t>
            </a:r>
          </a:p>
          <a:p>
            <a:pPr>
              <a:lnSpc>
                <a:spcPct val="90000"/>
              </a:lnSpc>
            </a:pPr>
            <a:r>
              <a:rPr lang="en-US" dirty="0" smtClean="0">
                <a:latin typeface="Courier New" charset="0"/>
              </a:rPr>
              <a:t>   array = new </a:t>
            </a:r>
            <a:r>
              <a:rPr lang="en-US" dirty="0" err="1" smtClean="0">
                <a:latin typeface="Courier New" charset="0"/>
              </a:rPr>
              <a:t>char[src.count</a:t>
            </a:r>
            <a:r>
              <a:rPr lang="en-US" dirty="0" smtClean="0">
                <a:latin typeface="Courier New" charset="0"/>
              </a:rPr>
              <a:t>];</a:t>
            </a:r>
          </a:p>
          <a:p>
            <a:pPr>
              <a:lnSpc>
                <a:spcPct val="90000"/>
              </a:lnSpc>
            </a:pPr>
            <a:r>
              <a:rPr lang="en-US" dirty="0" smtClean="0">
                <a:latin typeface="Courier New" charset="0"/>
              </a:rPr>
              <a:t>   for (</a:t>
            </a:r>
            <a:r>
              <a:rPr lang="en-US" dirty="0" err="1" smtClean="0">
                <a:latin typeface="Courier New" charset="0"/>
              </a:rPr>
              <a:t>int</a:t>
            </a:r>
            <a:r>
              <a:rPr lang="en-US" dirty="0" smtClean="0">
                <a:latin typeface="Courier New" charset="0"/>
              </a:rPr>
              <a:t> </a:t>
            </a:r>
            <a:r>
              <a:rPr lang="en-US" dirty="0" err="1" smtClean="0">
                <a:latin typeface="Courier New" charset="0"/>
              </a:rPr>
              <a:t>i</a:t>
            </a:r>
            <a:r>
              <a:rPr lang="en-US" dirty="0" smtClean="0">
                <a:latin typeface="Courier New" charset="0"/>
              </a:rPr>
              <a:t> = 0; </a:t>
            </a:r>
            <a:r>
              <a:rPr lang="en-US" dirty="0" err="1" smtClean="0">
                <a:latin typeface="Courier New" charset="0"/>
              </a:rPr>
              <a:t>i</a:t>
            </a:r>
            <a:r>
              <a:rPr lang="en-US" dirty="0" smtClean="0">
                <a:latin typeface="Courier New" charset="0"/>
              </a:rPr>
              <a:t> &lt; </a:t>
            </a:r>
            <a:r>
              <a:rPr lang="en-US" dirty="0" err="1" smtClean="0">
                <a:latin typeface="Courier New" charset="0"/>
              </a:rPr>
              <a:t>src.count</a:t>
            </a:r>
            <a:r>
              <a:rPr lang="en-US" dirty="0" smtClean="0">
                <a:latin typeface="Courier New" charset="0"/>
              </a:rPr>
              <a:t>; </a:t>
            </a:r>
            <a:r>
              <a:rPr lang="en-US" dirty="0" err="1" smtClean="0">
                <a:latin typeface="Courier New" charset="0"/>
              </a:rPr>
              <a:t>i</a:t>
            </a:r>
            <a:r>
              <a:rPr lang="en-US" dirty="0" smtClean="0">
                <a:latin typeface="Courier New" charset="0"/>
              </a:rPr>
              <a:t>++) {</a:t>
            </a:r>
          </a:p>
          <a:p>
            <a:pPr>
              <a:lnSpc>
                <a:spcPct val="90000"/>
              </a:lnSpc>
            </a:pPr>
            <a:r>
              <a:rPr lang="en-US" dirty="0" smtClean="0">
                <a:latin typeface="Courier New" charset="0"/>
              </a:rPr>
              <a:t>      </a:t>
            </a:r>
            <a:r>
              <a:rPr lang="en-US" dirty="0" err="1" smtClean="0">
                <a:latin typeface="Courier New" charset="0"/>
              </a:rPr>
              <a:t>array[i</a:t>
            </a:r>
            <a:r>
              <a:rPr lang="en-US" dirty="0" smtClean="0">
                <a:latin typeface="Courier New" charset="0"/>
              </a:rPr>
              <a:t>] = </a:t>
            </a:r>
            <a:r>
              <a:rPr lang="en-US" dirty="0" err="1" smtClean="0">
                <a:latin typeface="Courier New" charset="0"/>
              </a:rPr>
              <a:t>src.array[i</a:t>
            </a:r>
            <a:r>
              <a:rPr lang="en-US" dirty="0" smtClean="0">
                <a:latin typeface="Courier New" charset="0"/>
              </a:rPr>
              <a:t>];</a:t>
            </a:r>
          </a:p>
          <a:p>
            <a:pPr>
              <a:lnSpc>
                <a:spcPct val="90000"/>
              </a:lnSpc>
            </a:pPr>
            <a:r>
              <a:rPr lang="en-US" dirty="0" smtClean="0">
                <a:latin typeface="Courier New" charset="0"/>
              </a:rPr>
              <a:t>   }</a:t>
            </a:r>
          </a:p>
          <a:p>
            <a:pPr>
              <a:lnSpc>
                <a:spcPct val="90000"/>
              </a:lnSpc>
            </a:pPr>
            <a:r>
              <a:rPr lang="en-US" dirty="0" smtClean="0">
                <a:latin typeface="Courier New" charset="0"/>
              </a:rPr>
              <a:t>   count = </a:t>
            </a:r>
            <a:r>
              <a:rPr lang="en-US" dirty="0" err="1" smtClean="0">
                <a:latin typeface="Courier New" charset="0"/>
              </a:rPr>
              <a:t>src.count</a:t>
            </a:r>
            <a:r>
              <a:rPr lang="en-US" dirty="0" smtClean="0">
                <a:latin typeface="Courier New" charset="0"/>
              </a:rPr>
              <a:t>;</a:t>
            </a:r>
          </a:p>
          <a:p>
            <a:pPr>
              <a:lnSpc>
                <a:spcPct val="90000"/>
              </a:lnSpc>
            </a:pPr>
            <a:r>
              <a:rPr lang="en-US" dirty="0" smtClean="0">
                <a:latin typeface="Courier New" charset="0"/>
              </a:rPr>
              <a:t>   capacity = </a:t>
            </a:r>
            <a:r>
              <a:rPr lang="en-US" dirty="0" err="1" smtClean="0">
                <a:latin typeface="Courier New" charset="0"/>
              </a:rPr>
              <a:t>src.capacity</a:t>
            </a:r>
            <a:r>
              <a:rPr lang="en-US" dirty="0" smtClean="0">
                <a:latin typeface="Courier New" charset="0"/>
              </a:rPr>
              <a:t>;</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gn="l">
              <a:lnSpc>
                <a:spcPct val="90000"/>
              </a:lnSpc>
            </a:pPr>
            <a:endParaRPr lang="en-US" dirty="0">
              <a:latin typeface="Courier New" charset="0"/>
            </a:endParaRPr>
          </a:p>
        </p:txBody>
      </p:sp>
      <p:sp>
        <p:nvSpPr>
          <p:cNvPr id="1041412"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1041413"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1041414"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Code to Implement Deep Copying</a:t>
            </a:r>
          </a:p>
        </p:txBody>
      </p:sp>
      <p:sp>
        <p:nvSpPr>
          <p:cNvPr id="1041415"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526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Uses of </a:t>
            </a:r>
            <a:r>
              <a:rPr lang="en-US" sz="3600" b="1" dirty="0" smtClean="0">
                <a:solidFill>
                  <a:srgbClr val="FF0000"/>
                </a:solidFill>
                <a:latin typeface="Courier New"/>
                <a:cs typeface="Courier New"/>
              </a:rPr>
              <a:t>const</a:t>
            </a:r>
            <a:endParaRPr lang="en-US" sz="4000" b="1" dirty="0">
              <a:solidFill>
                <a:srgbClr val="FF0000"/>
              </a:solidFill>
              <a:latin typeface="Courier New"/>
              <a:cs typeface="Courier New"/>
            </a:endParaRPr>
          </a:p>
        </p:txBody>
      </p:sp>
      <p:sp>
        <p:nvSpPr>
          <p:cNvPr id="1035267" name="Rectangle 3"/>
          <p:cNvSpPr>
            <a:spLocks noChangeArrowheads="1"/>
          </p:cNvSpPr>
          <p:nvPr/>
        </p:nvSpPr>
        <p:spPr bwMode="auto">
          <a:xfrm>
            <a:off x="482600" y="1155700"/>
            <a:ext cx="8164513" cy="901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a:t>
            </a:r>
            <a:r>
              <a:rPr lang="en-US" sz="2000" dirty="0" smtClean="0">
                <a:latin typeface="Courier New"/>
                <a:cs typeface="Courier New"/>
              </a:rPr>
              <a:t>const</a:t>
            </a:r>
            <a:r>
              <a:rPr lang="en-US" sz="2400" b="0" dirty="0" smtClean="0"/>
              <a:t> keyword has many distinct purposes in C++</a:t>
            </a:r>
            <a:r>
              <a:rPr lang="en-US" sz="2400" b="0" dirty="0" smtClean="0"/>
              <a:t>.  This text uses it in the following three contexts:</a:t>
            </a:r>
          </a:p>
        </p:txBody>
      </p:sp>
      <p:grpSp>
        <p:nvGrpSpPr>
          <p:cNvPr id="4" name="Group 3"/>
          <p:cNvGrpSpPr/>
          <p:nvPr/>
        </p:nvGrpSpPr>
        <p:grpSpPr>
          <a:xfrm>
            <a:off x="801915" y="1892905"/>
            <a:ext cx="7808685" cy="1012072"/>
            <a:chOff x="990600" y="3505200"/>
            <a:chExt cx="7808685" cy="1012072"/>
          </a:xfrm>
        </p:grpSpPr>
        <p:sp>
          <p:nvSpPr>
            <p:cNvPr id="5" name="TextBox 4"/>
            <p:cNvSpPr txBox="1"/>
            <p:nvPr/>
          </p:nvSpPr>
          <p:spPr>
            <a:xfrm>
              <a:off x="990600" y="3505200"/>
              <a:ext cx="533400" cy="402674"/>
            </a:xfrm>
            <a:prstGeom prst="rect">
              <a:avLst/>
            </a:prstGeom>
            <a:noFill/>
          </p:spPr>
          <p:txBody>
            <a:bodyPr wrap="square" rtlCol="0">
              <a:spAutoFit/>
            </a:bodyPr>
            <a:lstStyle/>
            <a:p>
              <a:pPr>
                <a:lnSpc>
                  <a:spcPct val="90000"/>
                </a:lnSpc>
              </a:pPr>
              <a:r>
                <a:rPr lang="en-US" sz="2200" b="0" dirty="0" smtClean="0"/>
                <a:t>1.</a:t>
              </a:r>
              <a:endParaRPr lang="en-US" sz="2200" b="0" dirty="0"/>
            </a:p>
          </p:txBody>
        </p:sp>
        <p:sp>
          <p:nvSpPr>
            <p:cNvPr id="6" name="TextBox 5"/>
            <p:cNvSpPr txBox="1"/>
            <p:nvPr/>
          </p:nvSpPr>
          <p:spPr>
            <a:xfrm>
              <a:off x="1371599" y="3505200"/>
              <a:ext cx="7427686" cy="1012072"/>
            </a:xfrm>
            <a:prstGeom prst="rect">
              <a:avLst/>
            </a:prstGeom>
            <a:noFill/>
          </p:spPr>
          <p:txBody>
            <a:bodyPr wrap="square" rtlCol="0">
              <a:spAutoFit/>
            </a:bodyPr>
            <a:lstStyle/>
            <a:p>
              <a:pPr algn="just">
                <a:lnSpc>
                  <a:spcPct val="90000"/>
                </a:lnSpc>
              </a:pPr>
              <a:r>
                <a:rPr lang="en-US" sz="2200" i="1" dirty="0" smtClean="0"/>
                <a:t>Constant definitions</a:t>
              </a:r>
              <a:r>
                <a:rPr lang="en-US" sz="2200" b="0" dirty="0" smtClean="0"/>
                <a:t>.  Adding the keyword </a:t>
              </a:r>
              <a:r>
                <a:rPr lang="en-US" sz="2000" dirty="0" smtClean="0">
                  <a:latin typeface="Courier New"/>
                  <a:cs typeface="Courier New"/>
                </a:rPr>
                <a:t>const</a:t>
              </a:r>
              <a:r>
                <a:rPr lang="en-US" sz="2200" b="0" dirty="0" smtClean="0"/>
                <a:t> to a variable definition </a:t>
              </a:r>
              <a:r>
                <a:rPr lang="en-US" sz="2200" b="0" dirty="0" smtClean="0"/>
                <a:t>tells the compiler to disallow subsequent assignments to that variable, thereby making it constant</a:t>
              </a:r>
              <a:r>
                <a:rPr lang="en-US" sz="2200" b="0" dirty="0" smtClean="0"/>
                <a:t>.</a:t>
              </a:r>
              <a:endParaRPr lang="en-US" sz="2200" b="0" dirty="0"/>
            </a:p>
          </p:txBody>
        </p:sp>
      </p:grpSp>
      <p:grpSp>
        <p:nvGrpSpPr>
          <p:cNvPr id="11" name="Group 10"/>
          <p:cNvGrpSpPr/>
          <p:nvPr/>
        </p:nvGrpSpPr>
        <p:grpSpPr>
          <a:xfrm>
            <a:off x="801915" y="2950328"/>
            <a:ext cx="7808685" cy="1621470"/>
            <a:chOff x="990600" y="3505200"/>
            <a:chExt cx="7808685" cy="1621470"/>
          </a:xfrm>
        </p:grpSpPr>
        <p:sp>
          <p:nvSpPr>
            <p:cNvPr id="12" name="TextBox 11"/>
            <p:cNvSpPr txBox="1"/>
            <p:nvPr/>
          </p:nvSpPr>
          <p:spPr>
            <a:xfrm>
              <a:off x="990600" y="3505200"/>
              <a:ext cx="533400" cy="402674"/>
            </a:xfrm>
            <a:prstGeom prst="rect">
              <a:avLst/>
            </a:prstGeom>
            <a:noFill/>
          </p:spPr>
          <p:txBody>
            <a:bodyPr wrap="square" rtlCol="0">
              <a:spAutoFit/>
            </a:bodyPr>
            <a:lstStyle/>
            <a:p>
              <a:pPr>
                <a:lnSpc>
                  <a:spcPct val="90000"/>
                </a:lnSpc>
              </a:pPr>
              <a:r>
                <a:rPr lang="en-US" sz="2200" b="0" dirty="0" smtClean="0"/>
                <a:t>2.</a:t>
              </a:r>
              <a:endParaRPr lang="en-US" sz="2200" b="0" dirty="0"/>
            </a:p>
          </p:txBody>
        </p:sp>
        <p:sp>
          <p:nvSpPr>
            <p:cNvPr id="13" name="TextBox 12"/>
            <p:cNvSpPr txBox="1"/>
            <p:nvPr/>
          </p:nvSpPr>
          <p:spPr>
            <a:xfrm>
              <a:off x="1371599" y="3505200"/>
              <a:ext cx="7427686" cy="1621470"/>
            </a:xfrm>
            <a:prstGeom prst="rect">
              <a:avLst/>
            </a:prstGeom>
            <a:noFill/>
          </p:spPr>
          <p:txBody>
            <a:bodyPr wrap="square" rtlCol="0">
              <a:spAutoFit/>
            </a:bodyPr>
            <a:lstStyle/>
            <a:p>
              <a:pPr algn="just">
                <a:lnSpc>
                  <a:spcPct val="90000"/>
                </a:lnSpc>
              </a:pPr>
              <a:r>
                <a:rPr lang="en-US" sz="2200" i="1" dirty="0" smtClean="0"/>
                <a:t>Constant call by reference</a:t>
              </a:r>
              <a:r>
                <a:rPr lang="en-US" sz="2200" b="0" dirty="0" smtClean="0"/>
                <a:t>.  Adding </a:t>
              </a:r>
              <a:r>
                <a:rPr lang="en-US" sz="2000" dirty="0" smtClean="0">
                  <a:latin typeface="Courier New"/>
                  <a:cs typeface="Courier New"/>
                </a:rPr>
                <a:t>const</a:t>
              </a:r>
              <a:r>
                <a:rPr lang="en-US" sz="2200" b="0" dirty="0" smtClean="0"/>
                <a:t> to the declaration of a reference parameter signifies that the </a:t>
              </a:r>
              <a:r>
                <a:rPr lang="en-US" sz="2200" b="0" dirty="0" smtClean="0"/>
                <a:t>function will not change the value of that parameter.  This guarantee allows the compiler to share the contents of a data structure without allowing methods to change it.</a:t>
              </a:r>
              <a:endParaRPr lang="en-US" sz="2200" b="0" dirty="0"/>
            </a:p>
          </p:txBody>
        </p:sp>
      </p:grpSp>
      <p:grpSp>
        <p:nvGrpSpPr>
          <p:cNvPr id="14" name="Group 13"/>
          <p:cNvGrpSpPr/>
          <p:nvPr/>
        </p:nvGrpSpPr>
        <p:grpSpPr>
          <a:xfrm>
            <a:off x="801915" y="4572000"/>
            <a:ext cx="7808685" cy="707373"/>
            <a:chOff x="990600" y="3505200"/>
            <a:chExt cx="7808685" cy="707373"/>
          </a:xfrm>
        </p:grpSpPr>
        <p:sp>
          <p:nvSpPr>
            <p:cNvPr id="15" name="TextBox 14"/>
            <p:cNvSpPr txBox="1"/>
            <p:nvPr/>
          </p:nvSpPr>
          <p:spPr>
            <a:xfrm>
              <a:off x="990600" y="3505200"/>
              <a:ext cx="533400" cy="402674"/>
            </a:xfrm>
            <a:prstGeom prst="rect">
              <a:avLst/>
            </a:prstGeom>
            <a:noFill/>
          </p:spPr>
          <p:txBody>
            <a:bodyPr wrap="square" rtlCol="0">
              <a:spAutoFit/>
            </a:bodyPr>
            <a:lstStyle/>
            <a:p>
              <a:pPr>
                <a:lnSpc>
                  <a:spcPct val="90000"/>
                </a:lnSpc>
              </a:pPr>
              <a:r>
                <a:rPr lang="en-US" sz="2200" b="0" dirty="0" smtClean="0"/>
                <a:t>3.</a:t>
              </a:r>
              <a:endParaRPr lang="en-US" sz="2200" b="0" dirty="0"/>
            </a:p>
          </p:txBody>
        </p:sp>
        <p:sp>
          <p:nvSpPr>
            <p:cNvPr id="16" name="TextBox 15"/>
            <p:cNvSpPr txBox="1"/>
            <p:nvPr/>
          </p:nvSpPr>
          <p:spPr>
            <a:xfrm>
              <a:off x="1371599" y="3505200"/>
              <a:ext cx="7427686" cy="707373"/>
            </a:xfrm>
            <a:prstGeom prst="rect">
              <a:avLst/>
            </a:prstGeom>
            <a:noFill/>
          </p:spPr>
          <p:txBody>
            <a:bodyPr wrap="square" rtlCol="0">
              <a:spAutoFit/>
            </a:bodyPr>
            <a:lstStyle/>
            <a:p>
              <a:pPr algn="just">
                <a:lnSpc>
                  <a:spcPct val="90000"/>
                </a:lnSpc>
              </a:pPr>
              <a:r>
                <a:rPr lang="en-US" sz="2200" i="1" dirty="0" smtClean="0"/>
                <a:t>Constant methods</a:t>
              </a:r>
              <a:r>
                <a:rPr lang="en-US" sz="2200" b="0" dirty="0" smtClean="0"/>
                <a:t>.  Adding </a:t>
              </a:r>
              <a:r>
                <a:rPr lang="en-US" sz="2000" dirty="0" smtClean="0">
                  <a:latin typeface="Courier New"/>
                  <a:cs typeface="Courier New"/>
                </a:rPr>
                <a:t>const</a:t>
              </a:r>
              <a:r>
                <a:rPr lang="en-US" sz="2200" b="0" dirty="0" smtClean="0"/>
                <a:t> after the parameter list of a method guarantees that the method will not </a:t>
              </a:r>
              <a:r>
                <a:rPr lang="en-US" sz="2200" b="0" dirty="0" smtClean="0"/>
                <a:t>change the object.</a:t>
              </a:r>
              <a:endParaRPr lang="en-US" sz="2200" b="0" dirty="0"/>
            </a:p>
          </p:txBody>
        </p:sp>
      </p:grpSp>
      <p:sp>
        <p:nvSpPr>
          <p:cNvPr id="17" name="Rectangle 3"/>
          <p:cNvSpPr>
            <a:spLocks noChangeArrowheads="1"/>
          </p:cNvSpPr>
          <p:nvPr/>
        </p:nvSpPr>
        <p:spPr bwMode="auto">
          <a:xfrm>
            <a:off x="481390" y="5334000"/>
            <a:ext cx="8164513" cy="901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Classes that </a:t>
            </a:r>
            <a:r>
              <a:rPr lang="en-US" sz="2400" b="0" dirty="0" smtClean="0"/>
              <a:t>use the </a:t>
            </a:r>
            <a:r>
              <a:rPr lang="en-US" sz="2000" dirty="0" smtClean="0">
                <a:latin typeface="Courier New"/>
                <a:cs typeface="Courier New"/>
              </a:rPr>
              <a:t>const</a:t>
            </a:r>
            <a:r>
              <a:rPr lang="en-US" sz="2400" b="0" dirty="0" smtClean="0"/>
              <a:t> specification for all appropriate parameters and methods are said to be </a:t>
            </a:r>
            <a:r>
              <a:rPr lang="en-US" sz="2000" i="1" dirty="0" smtClean="0">
                <a:latin typeface="Courier New"/>
                <a:cs typeface="Courier New"/>
              </a:rPr>
              <a:t>const</a:t>
            </a:r>
            <a:r>
              <a:rPr lang="en-US" sz="2400" i="1" dirty="0" smtClean="0"/>
              <a:t>-correct</a:t>
            </a:r>
            <a:r>
              <a:rPr lang="en-US" sz="2400" b="0" dirty="0" smtClean="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526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Mathematics of the Doubling Strategy</a:t>
            </a:r>
            <a:endParaRPr lang="en-US" sz="4000" b="1" dirty="0">
              <a:solidFill>
                <a:srgbClr val="FF0000"/>
              </a:solidFill>
              <a:latin typeface="Courier New"/>
              <a:cs typeface="Courier New"/>
            </a:endParaRPr>
          </a:p>
        </p:txBody>
      </p:sp>
      <p:sp>
        <p:nvSpPr>
          <p:cNvPr id="1035267" name="Rectangle 3"/>
          <p:cNvSpPr>
            <a:spLocks noChangeArrowheads="1"/>
          </p:cNvSpPr>
          <p:nvPr/>
        </p:nvSpPr>
        <p:spPr bwMode="auto">
          <a:xfrm>
            <a:off x="482600" y="1155700"/>
            <a:ext cx="8164513" cy="1739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collection classes in this text all use the strategy of doubling their capacity whenever the structure runs out of room.  Doing so guarantees that the </a:t>
            </a:r>
            <a:r>
              <a:rPr lang="en-US" sz="2400" i="1" dirty="0" smtClean="0"/>
              <a:t>amortized cost</a:t>
            </a:r>
            <a:r>
              <a:rPr lang="en-US" sz="2400" b="0" dirty="0" smtClean="0"/>
              <a:t> of inserting elements is </a:t>
            </a:r>
            <a:r>
              <a:rPr lang="en-US" sz="2400" b="0" i="1" dirty="0" smtClean="0"/>
              <a:t>O</a:t>
            </a:r>
            <a:r>
              <a:rPr lang="en-US" sz="2400" b="0" dirty="0" smtClean="0"/>
              <a:t>(1).</a:t>
            </a:r>
          </a:p>
        </p:txBody>
      </p:sp>
      <p:sp>
        <p:nvSpPr>
          <p:cNvPr id="5" name="TextBox 4"/>
          <p:cNvSpPr txBox="1"/>
          <p:nvPr/>
        </p:nvSpPr>
        <p:spPr>
          <a:xfrm>
            <a:off x="801915" y="1892905"/>
            <a:ext cx="533400" cy="402674"/>
          </a:xfrm>
          <a:prstGeom prst="rect">
            <a:avLst/>
          </a:prstGeom>
          <a:noFill/>
        </p:spPr>
        <p:txBody>
          <a:bodyPr wrap="square" rtlCol="0">
            <a:spAutoFit/>
          </a:bodyPr>
          <a:lstStyle/>
          <a:p>
            <a:pPr>
              <a:lnSpc>
                <a:spcPct val="90000"/>
              </a:lnSpc>
            </a:pPr>
            <a:r>
              <a:rPr lang="en-US" sz="2200" b="0" dirty="0" smtClean="0"/>
              <a:t>1.</a:t>
            </a:r>
            <a:endParaRPr lang="en-US" sz="2200" b="0" dirty="0"/>
          </a:p>
        </p:txBody>
      </p:sp>
      <p:pic>
        <p:nvPicPr>
          <p:cNvPr id="19" name="Picture 18" descr="AveragePushTime.png"/>
          <p:cNvPicPr>
            <a:picLocks noChangeAspect="1"/>
          </p:cNvPicPr>
          <p:nvPr/>
        </p:nvPicPr>
        <p:blipFill>
          <a:blip r:embed="rId3"/>
          <a:stretch>
            <a:fillRect/>
          </a:stretch>
        </p:blipFill>
        <p:spPr>
          <a:xfrm>
            <a:off x="1371600" y="4876800"/>
            <a:ext cx="6637020" cy="601980"/>
          </a:xfrm>
          <a:prstGeom prst="rect">
            <a:avLst/>
          </a:prstGeom>
        </p:spPr>
      </p:pic>
      <p:pic>
        <p:nvPicPr>
          <p:cNvPr id="20" name="Picture 19" descr="TotalPushTime.png"/>
          <p:cNvPicPr>
            <a:picLocks noChangeAspect="1"/>
          </p:cNvPicPr>
          <p:nvPr/>
        </p:nvPicPr>
        <p:blipFill>
          <a:blip r:embed="rId4"/>
          <a:stretch>
            <a:fillRect/>
          </a:stretch>
        </p:blipFill>
        <p:spPr>
          <a:xfrm>
            <a:off x="1371600" y="3733800"/>
            <a:ext cx="6507480" cy="601980"/>
          </a:xfrm>
          <a:prstGeom prst="rect">
            <a:avLst/>
          </a:prstGeom>
        </p:spPr>
      </p:pic>
      <p:sp>
        <p:nvSpPr>
          <p:cNvPr id="21" name="Rectangle 3"/>
          <p:cNvSpPr>
            <a:spLocks noChangeArrowheads="1"/>
          </p:cNvSpPr>
          <p:nvPr/>
        </p:nvSpPr>
        <p:spPr bwMode="auto">
          <a:xfrm>
            <a:off x="482600" y="2527300"/>
            <a:ext cx="8164513"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If </a:t>
            </a:r>
            <a:r>
              <a:rPr lang="en-US" sz="2400" b="0" i="1" dirty="0" err="1" smtClean="0"/>
              <a:t>α</a:t>
            </a:r>
            <a:r>
              <a:rPr lang="en-US" sz="2400" b="0" dirty="0" smtClean="0"/>
              <a:t> is the cost of an insertion that doesn’t expand the capacity and </a:t>
            </a:r>
            <a:r>
              <a:rPr lang="en-US" sz="2400" b="0" i="1" dirty="0" err="1" smtClean="0"/>
              <a:t>β</a:t>
            </a:r>
            <a:r>
              <a:rPr lang="en-US" sz="2400" b="0" dirty="0" smtClean="0"/>
              <a:t> is the per-element cost of the linear expansion, the total cost of inserting </a:t>
            </a:r>
            <a:r>
              <a:rPr lang="en-US" sz="2400" b="0" i="1" dirty="0" smtClean="0"/>
              <a:t>N</a:t>
            </a:r>
            <a:r>
              <a:rPr lang="en-US" sz="2400" b="0" dirty="0" smtClean="0"/>
              <a:t> items is: </a:t>
            </a:r>
          </a:p>
        </p:txBody>
      </p:sp>
      <p:sp>
        <p:nvSpPr>
          <p:cNvPr id="22" name="Rectangle 3"/>
          <p:cNvSpPr>
            <a:spLocks noChangeArrowheads="1"/>
          </p:cNvSpPr>
          <p:nvPr/>
        </p:nvSpPr>
        <p:spPr bwMode="auto">
          <a:xfrm>
            <a:off x="481390" y="4392385"/>
            <a:ext cx="8164513" cy="484415"/>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Dividing by </a:t>
            </a:r>
            <a:r>
              <a:rPr lang="en-US" sz="2400" b="0" i="1" dirty="0" smtClean="0"/>
              <a:t>N</a:t>
            </a:r>
            <a:r>
              <a:rPr lang="en-US" sz="2400" b="0" dirty="0" smtClean="0"/>
              <a:t> gives the average time, as follows: </a:t>
            </a:r>
          </a:p>
        </p:txBody>
      </p:sp>
      <p:sp>
        <p:nvSpPr>
          <p:cNvPr id="23" name="Rectangle 3"/>
          <p:cNvSpPr>
            <a:spLocks noChangeArrowheads="1"/>
          </p:cNvSpPr>
          <p:nvPr/>
        </p:nvSpPr>
        <p:spPr bwMode="auto">
          <a:xfrm>
            <a:off x="486002" y="5547480"/>
            <a:ext cx="8164513" cy="85332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sum in parentheses is always less than two, so the average time is constant.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0"/>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 Dynamic Arrays</a:t>
            </a:r>
            <a:endParaRPr lang="en-US" sz="4000" i="1" dirty="0">
              <a:solidFill>
                <a:srgbClr val="FF0000"/>
              </a:solidFill>
            </a:endParaRPr>
          </a:p>
        </p:txBody>
      </p:sp>
      <p:grpSp>
        <p:nvGrpSpPr>
          <p:cNvPr id="2" name="Group 452"/>
          <p:cNvGrpSpPr>
            <a:grpSpLocks/>
          </p:cNvGrpSpPr>
          <p:nvPr/>
        </p:nvGrpSpPr>
        <p:grpSpPr bwMode="auto">
          <a:xfrm>
            <a:off x="482600" y="1155700"/>
            <a:ext cx="8178800" cy="3867150"/>
            <a:chOff x="304" y="728"/>
            <a:chExt cx="5152" cy="2436"/>
          </a:xfrm>
        </p:grpSpPr>
        <p:sp>
          <p:nvSpPr>
            <p:cNvPr id="855448" name="Rectangle 408"/>
            <p:cNvSpPr>
              <a:spLocks noChangeArrowheads="1"/>
            </p:cNvSpPr>
            <p:nvPr/>
          </p:nvSpPr>
          <p:spPr bwMode="auto">
            <a:xfrm>
              <a:off x="304" y="728"/>
              <a:ext cx="5152" cy="47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Write a method</a:t>
              </a:r>
              <a:r>
                <a:rPr lang="en-US" sz="2400" b="0" dirty="0" smtClean="0">
                  <a:solidFill>
                    <a:srgbClr val="000000"/>
                  </a:solidFill>
                </a:rPr>
                <a:t> </a:t>
              </a:r>
              <a:r>
                <a:rPr lang="en-US" sz="2000" dirty="0" err="1" smtClean="0">
                  <a:solidFill>
                    <a:srgbClr val="000000"/>
                  </a:solidFill>
                  <a:latin typeface="Courier New" charset="0"/>
                </a:rPr>
                <a:t>createIndexArray</a:t>
              </a:r>
              <a:r>
                <a:rPr lang="en-US" sz="2000" dirty="0" err="1">
                  <a:solidFill>
                    <a:srgbClr val="000000"/>
                  </a:solidFill>
                  <a:latin typeface="Courier New" charset="0"/>
                </a:rPr>
                <a:t>(n</a:t>
              </a:r>
              <a:r>
                <a:rPr lang="en-US" sz="2000" dirty="0">
                  <a:solidFill>
                    <a:srgbClr val="000000"/>
                  </a:solidFill>
                  <a:latin typeface="Courier New" charset="0"/>
                </a:rPr>
                <a:t>)</a:t>
              </a:r>
              <a:r>
                <a:rPr lang="en-US" sz="2400" b="0" dirty="0">
                  <a:solidFill>
                    <a:srgbClr val="000000"/>
                  </a:solidFill>
                </a:rPr>
                <a:t> that returns an integer array of size </a:t>
              </a:r>
              <a:r>
                <a:rPr lang="en-US" sz="2000" dirty="0" err="1">
                  <a:solidFill>
                    <a:srgbClr val="000000"/>
                  </a:solidFill>
                  <a:latin typeface="Courier New" charset="0"/>
                </a:rPr>
                <a:t>n</a:t>
              </a:r>
              <a:r>
                <a:rPr lang="en-US" sz="2400" b="0" dirty="0">
                  <a:solidFill>
                    <a:srgbClr val="000000"/>
                  </a:solidFill>
                </a:rPr>
                <a:t> in which each element is initialized to its index.  As an example, calling</a:t>
              </a:r>
            </a:p>
          </p:txBody>
        </p:sp>
        <p:sp>
          <p:nvSpPr>
            <p:cNvPr id="855451" name="Text Box 411"/>
            <p:cNvSpPr txBox="1">
              <a:spLocks noChangeArrowheads="1"/>
            </p:cNvSpPr>
            <p:nvPr/>
          </p:nvSpPr>
          <p:spPr bwMode="auto">
            <a:xfrm>
              <a:off x="912" y="1424"/>
              <a:ext cx="4080" cy="22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dirty="0" err="1">
                  <a:solidFill>
                    <a:srgbClr val="000000"/>
                  </a:solidFill>
                  <a:latin typeface="Courier New" charset="0"/>
                </a:rPr>
                <a:t>int</a:t>
              </a:r>
              <a:r>
                <a:rPr lang="en-US" sz="2000" dirty="0">
                  <a:solidFill>
                    <a:srgbClr val="000000"/>
                  </a:solidFill>
                  <a:latin typeface="Courier New" charset="0"/>
                </a:rPr>
                <a:t> *digits =</a:t>
              </a:r>
              <a:r>
                <a:rPr lang="en-US" sz="2000" dirty="0" smtClean="0">
                  <a:solidFill>
                    <a:srgbClr val="000000"/>
                  </a:solidFill>
                  <a:latin typeface="Courier New" charset="0"/>
                </a:rPr>
                <a:t> createIndexArray</a:t>
              </a:r>
              <a:r>
                <a:rPr lang="en-US" sz="2000" dirty="0">
                  <a:solidFill>
                    <a:srgbClr val="000000"/>
                  </a:solidFill>
                  <a:latin typeface="Courier New" charset="0"/>
                </a:rPr>
                <a:t>(10);</a:t>
              </a:r>
            </a:p>
          </p:txBody>
        </p:sp>
        <p:sp>
          <p:nvSpPr>
            <p:cNvPr id="855452" name="Rectangle 412"/>
            <p:cNvSpPr>
              <a:spLocks noChangeArrowheads="1"/>
            </p:cNvSpPr>
            <p:nvPr/>
          </p:nvSpPr>
          <p:spPr bwMode="auto">
            <a:xfrm>
              <a:off x="304" y="1712"/>
              <a:ext cx="5152" cy="299"/>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should result in the following configuration:</a:t>
              </a:r>
            </a:p>
          </p:txBody>
        </p:sp>
        <p:grpSp>
          <p:nvGrpSpPr>
            <p:cNvPr id="3" name="Group 413"/>
            <p:cNvGrpSpPr>
              <a:grpSpLocks/>
            </p:cNvGrpSpPr>
            <p:nvPr/>
          </p:nvGrpSpPr>
          <p:grpSpPr bwMode="auto">
            <a:xfrm>
              <a:off x="979" y="2991"/>
              <a:ext cx="4224" cy="173"/>
              <a:chOff x="824" y="3055"/>
              <a:chExt cx="4224" cy="173"/>
            </a:xfrm>
          </p:grpSpPr>
          <p:sp>
            <p:nvSpPr>
              <p:cNvPr id="855454" name="Text Box 414"/>
              <p:cNvSpPr txBox="1">
                <a:spLocks noChangeArrowheads="1"/>
              </p:cNvSpPr>
              <p:nvPr/>
            </p:nvSpPr>
            <p:spPr bwMode="auto">
              <a:xfrm>
                <a:off x="824"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855455" name="Text Box 415"/>
              <p:cNvSpPr txBox="1">
                <a:spLocks noChangeArrowheads="1"/>
              </p:cNvSpPr>
              <p:nvPr/>
            </p:nvSpPr>
            <p:spPr bwMode="auto">
              <a:xfrm>
                <a:off x="1256"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855456" name="Text Box 416"/>
              <p:cNvSpPr txBox="1">
                <a:spLocks noChangeArrowheads="1"/>
              </p:cNvSpPr>
              <p:nvPr/>
            </p:nvSpPr>
            <p:spPr bwMode="auto">
              <a:xfrm>
                <a:off x="1688"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855457" name="Text Box 417"/>
              <p:cNvSpPr txBox="1">
                <a:spLocks noChangeArrowheads="1"/>
              </p:cNvSpPr>
              <p:nvPr/>
            </p:nvSpPr>
            <p:spPr bwMode="auto">
              <a:xfrm>
                <a:off x="2120"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855458" name="Text Box 418"/>
              <p:cNvSpPr txBox="1">
                <a:spLocks noChangeArrowheads="1"/>
              </p:cNvSpPr>
              <p:nvPr/>
            </p:nvSpPr>
            <p:spPr bwMode="auto">
              <a:xfrm>
                <a:off x="2552"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855459" name="Text Box 419"/>
              <p:cNvSpPr txBox="1">
                <a:spLocks noChangeArrowheads="1"/>
              </p:cNvSpPr>
              <p:nvPr/>
            </p:nvSpPr>
            <p:spPr bwMode="auto">
              <a:xfrm>
                <a:off x="2984"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855460" name="Text Box 420"/>
              <p:cNvSpPr txBox="1">
                <a:spLocks noChangeArrowheads="1"/>
              </p:cNvSpPr>
              <p:nvPr/>
            </p:nvSpPr>
            <p:spPr bwMode="auto">
              <a:xfrm>
                <a:off x="3416"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855461" name="Text Box 421"/>
              <p:cNvSpPr txBox="1">
                <a:spLocks noChangeArrowheads="1"/>
              </p:cNvSpPr>
              <p:nvPr/>
            </p:nvSpPr>
            <p:spPr bwMode="auto">
              <a:xfrm>
                <a:off x="3848"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855462" name="Text Box 422"/>
              <p:cNvSpPr txBox="1">
                <a:spLocks noChangeArrowheads="1"/>
              </p:cNvSpPr>
              <p:nvPr/>
            </p:nvSpPr>
            <p:spPr bwMode="auto">
              <a:xfrm>
                <a:off x="4280"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855463" name="Text Box 423"/>
              <p:cNvSpPr txBox="1">
                <a:spLocks noChangeArrowheads="1"/>
              </p:cNvSpPr>
              <p:nvPr/>
            </p:nvSpPr>
            <p:spPr bwMode="auto">
              <a:xfrm>
                <a:off x="4712" y="3055"/>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4" name="Group 424"/>
            <p:cNvGrpSpPr>
              <a:grpSpLocks/>
            </p:cNvGrpSpPr>
            <p:nvPr/>
          </p:nvGrpSpPr>
          <p:grpSpPr bwMode="auto">
            <a:xfrm>
              <a:off x="932" y="2720"/>
              <a:ext cx="4318" cy="294"/>
              <a:chOff x="777" y="2784"/>
              <a:chExt cx="4318" cy="294"/>
            </a:xfrm>
          </p:grpSpPr>
          <p:sp>
            <p:nvSpPr>
              <p:cNvPr id="855465" name="Rectangle 425"/>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66" name="Rectangle 426"/>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67" name="Rectangle 427"/>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68" name="Rectangle 428"/>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69" name="Rectangle 429"/>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70" name="Rectangle 430"/>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71" name="Rectangle 431"/>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72" name="Rectangle 432"/>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73" name="Rectangle 433"/>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74" name="Rectangle 434"/>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855475" name="Text Box 435"/>
            <p:cNvSpPr txBox="1">
              <a:spLocks noChangeArrowheads="1"/>
            </p:cNvSpPr>
            <p:nvPr/>
          </p:nvSpPr>
          <p:spPr bwMode="auto">
            <a:xfrm>
              <a:off x="931"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0</a:t>
              </a:r>
            </a:p>
          </p:txBody>
        </p:sp>
        <p:sp>
          <p:nvSpPr>
            <p:cNvPr id="855476" name="Text Box 436"/>
            <p:cNvSpPr txBox="1">
              <a:spLocks noChangeArrowheads="1"/>
            </p:cNvSpPr>
            <p:nvPr/>
          </p:nvSpPr>
          <p:spPr bwMode="auto">
            <a:xfrm>
              <a:off x="1366"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1</a:t>
              </a:r>
            </a:p>
          </p:txBody>
        </p:sp>
        <p:sp>
          <p:nvSpPr>
            <p:cNvPr id="855477" name="Text Box 437"/>
            <p:cNvSpPr txBox="1">
              <a:spLocks noChangeArrowheads="1"/>
            </p:cNvSpPr>
            <p:nvPr/>
          </p:nvSpPr>
          <p:spPr bwMode="auto">
            <a:xfrm>
              <a:off x="1801"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a:t>
              </a:r>
            </a:p>
          </p:txBody>
        </p:sp>
        <p:sp>
          <p:nvSpPr>
            <p:cNvPr id="855478" name="Text Box 438"/>
            <p:cNvSpPr txBox="1">
              <a:spLocks noChangeArrowheads="1"/>
            </p:cNvSpPr>
            <p:nvPr/>
          </p:nvSpPr>
          <p:spPr bwMode="auto">
            <a:xfrm>
              <a:off x="2228"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a:t>
              </a:r>
            </a:p>
          </p:txBody>
        </p:sp>
        <p:sp>
          <p:nvSpPr>
            <p:cNvPr id="855479" name="Text Box 439"/>
            <p:cNvSpPr txBox="1">
              <a:spLocks noChangeArrowheads="1"/>
            </p:cNvSpPr>
            <p:nvPr/>
          </p:nvSpPr>
          <p:spPr bwMode="auto">
            <a:xfrm>
              <a:off x="2663"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4</a:t>
              </a:r>
            </a:p>
          </p:txBody>
        </p:sp>
        <p:sp>
          <p:nvSpPr>
            <p:cNvPr id="855480" name="Text Box 440"/>
            <p:cNvSpPr txBox="1">
              <a:spLocks noChangeArrowheads="1"/>
            </p:cNvSpPr>
            <p:nvPr/>
          </p:nvSpPr>
          <p:spPr bwMode="auto">
            <a:xfrm>
              <a:off x="3090"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a:t>
              </a:r>
            </a:p>
          </p:txBody>
        </p:sp>
        <p:sp>
          <p:nvSpPr>
            <p:cNvPr id="855481" name="Text Box 441"/>
            <p:cNvSpPr txBox="1">
              <a:spLocks noChangeArrowheads="1"/>
            </p:cNvSpPr>
            <p:nvPr/>
          </p:nvSpPr>
          <p:spPr bwMode="auto">
            <a:xfrm>
              <a:off x="3525"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a:t>
              </a:r>
            </a:p>
          </p:txBody>
        </p:sp>
        <p:sp>
          <p:nvSpPr>
            <p:cNvPr id="855482" name="Text Box 442"/>
            <p:cNvSpPr txBox="1">
              <a:spLocks noChangeArrowheads="1"/>
            </p:cNvSpPr>
            <p:nvPr/>
          </p:nvSpPr>
          <p:spPr bwMode="auto">
            <a:xfrm>
              <a:off x="3960"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7</a:t>
              </a:r>
            </a:p>
          </p:txBody>
        </p:sp>
        <p:sp>
          <p:nvSpPr>
            <p:cNvPr id="855483" name="Text Box 443"/>
            <p:cNvSpPr txBox="1">
              <a:spLocks noChangeArrowheads="1"/>
            </p:cNvSpPr>
            <p:nvPr/>
          </p:nvSpPr>
          <p:spPr bwMode="auto">
            <a:xfrm>
              <a:off x="4387"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a:t>
              </a:r>
            </a:p>
          </p:txBody>
        </p:sp>
        <p:sp>
          <p:nvSpPr>
            <p:cNvPr id="855484" name="Text Box 444"/>
            <p:cNvSpPr txBox="1">
              <a:spLocks noChangeArrowheads="1"/>
            </p:cNvSpPr>
            <p:nvPr/>
          </p:nvSpPr>
          <p:spPr bwMode="auto">
            <a:xfrm>
              <a:off x="4822" y="2724"/>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a:t>
              </a:r>
            </a:p>
          </p:txBody>
        </p:sp>
        <p:sp>
          <p:nvSpPr>
            <p:cNvPr id="855485" name="Rectangle 445"/>
            <p:cNvSpPr>
              <a:spLocks noChangeArrowheads="1"/>
            </p:cNvSpPr>
            <p:nvPr/>
          </p:nvSpPr>
          <p:spPr bwMode="auto">
            <a:xfrm>
              <a:off x="744" y="2164"/>
              <a:ext cx="624" cy="24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5486" name="Text Box 446"/>
            <p:cNvSpPr txBox="1">
              <a:spLocks noChangeArrowheads="1"/>
            </p:cNvSpPr>
            <p:nvPr/>
          </p:nvSpPr>
          <p:spPr bwMode="auto">
            <a:xfrm>
              <a:off x="720" y="1980"/>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digits</a:t>
              </a:r>
            </a:p>
          </p:txBody>
        </p:sp>
        <p:sp>
          <p:nvSpPr>
            <p:cNvPr id="855487" name="Oval 447"/>
            <p:cNvSpPr>
              <a:spLocks noChangeArrowheads="1"/>
            </p:cNvSpPr>
            <p:nvPr/>
          </p:nvSpPr>
          <p:spPr bwMode="auto">
            <a:xfrm>
              <a:off x="1036" y="2276"/>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855488" name="AutoShape 448"/>
            <p:cNvCxnSpPr>
              <a:cxnSpLocks noChangeShapeType="1"/>
              <a:stCxn id="855487" idx="4"/>
              <a:endCxn id="855465" idx="1"/>
            </p:cNvCxnSpPr>
            <p:nvPr/>
          </p:nvCxnSpPr>
          <p:spPr bwMode="auto">
            <a:xfrm rot="5400000">
              <a:off x="724" y="2531"/>
              <a:ext cx="544" cy="128"/>
            </a:xfrm>
            <a:prstGeom prst="bentConnector4">
              <a:avLst>
                <a:gd name="adj1" fmla="val 46202"/>
                <a:gd name="adj2" fmla="val 212500"/>
              </a:avLst>
            </a:prstGeom>
            <a:noFill/>
            <a:ln w="9525">
              <a:solidFill>
                <a:schemeClr val="tx1"/>
              </a:solidFill>
              <a:miter lim="800000"/>
              <a:headEnd/>
              <a:tailEnd type="triangle" w="med" len="med"/>
            </a:ln>
            <a:effectLst/>
          </p:spPr>
        </p:cxnSp>
      </p:grpSp>
      <p:sp>
        <p:nvSpPr>
          <p:cNvPr id="855491" name="Rectangle 451"/>
          <p:cNvSpPr>
            <a:spLocks noChangeArrowheads="1"/>
          </p:cNvSpPr>
          <p:nvPr/>
        </p:nvSpPr>
        <p:spPr bwMode="auto">
          <a:xfrm>
            <a:off x="482600" y="5257800"/>
            <a:ext cx="8178800" cy="444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How would you free the memory allocated by this call?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549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5491" grpId="0" build="p" autoUpdateAnimBg="0"/>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57"/>
          <p:cNvGrpSpPr/>
          <p:nvPr/>
        </p:nvGrpSpPr>
        <p:grpSpPr>
          <a:xfrm>
            <a:off x="5668962" y="2261423"/>
            <a:ext cx="2127628" cy="675602"/>
            <a:chOff x="5668962" y="2261423"/>
            <a:chExt cx="2127628" cy="675602"/>
          </a:xfrm>
        </p:grpSpPr>
        <p:sp>
          <p:nvSpPr>
            <p:cNvPr id="7" name="Rectangle 18" descr="Small checker board"/>
            <p:cNvSpPr>
              <a:spLocks noChangeArrowheads="1"/>
            </p:cNvSpPr>
            <p:nvPr/>
          </p:nvSpPr>
          <p:spPr bwMode="auto">
            <a:xfrm>
              <a:off x="6477000" y="2727475"/>
              <a:ext cx="990600" cy="204788"/>
            </a:xfrm>
            <a:prstGeom prst="rect">
              <a:avLst/>
            </a:prstGeom>
            <a:pattFill prst="smCheck">
              <a:fgClr>
                <a:srgbClr val="999999"/>
              </a:fgClr>
              <a:bgClr>
                <a:srgbClr val="FFFFFF"/>
              </a:bgClr>
            </a:patt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9" name="Rectangle 20"/>
            <p:cNvSpPr>
              <a:spLocks noChangeArrowheads="1"/>
            </p:cNvSpPr>
            <p:nvPr/>
          </p:nvSpPr>
          <p:spPr bwMode="auto">
            <a:xfrm>
              <a:off x="5668962" y="2511575"/>
              <a:ext cx="839787" cy="274638"/>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sp>
          <p:nvSpPr>
            <p:cNvPr id="11" name="Rectangle 22"/>
            <p:cNvSpPr>
              <a:spLocks noChangeArrowheads="1"/>
            </p:cNvSpPr>
            <p:nvPr/>
          </p:nvSpPr>
          <p:spPr bwMode="auto">
            <a:xfrm>
              <a:off x="6956803" y="2261423"/>
              <a:ext cx="839787" cy="274638"/>
            </a:xfrm>
            <a:prstGeom prst="rect">
              <a:avLst/>
            </a:prstGeom>
            <a:noFill/>
            <a:ln w="9525">
              <a:noFill/>
              <a:miter lim="800000"/>
              <a:headEnd/>
              <a:tailEnd/>
            </a:ln>
            <a:effectLst/>
          </p:spPr>
          <p:txBody>
            <a:bodyPr>
              <a:prstTxWarp prst="textNoShape">
                <a:avLst/>
              </a:prstTxWarp>
              <a:spAutoFit/>
            </a:bodyPr>
            <a:lstStyle/>
            <a:p>
              <a:pPr algn="r"/>
              <a:r>
                <a:rPr lang="en-US" sz="1200" dirty="0">
                  <a:solidFill>
                    <a:srgbClr val="000000"/>
                  </a:solidFill>
                  <a:latin typeface="Courier New" charset="0"/>
                </a:rPr>
                <a:t>pt</a:t>
              </a:r>
            </a:p>
          </p:txBody>
        </p:sp>
        <p:sp>
          <p:nvSpPr>
            <p:cNvPr id="12" name="Rectangle 23"/>
            <p:cNvSpPr>
              <a:spLocks noChangeArrowheads="1"/>
            </p:cNvSpPr>
            <p:nvPr/>
          </p:nvSpPr>
          <p:spPr bwMode="auto">
            <a:xfrm>
              <a:off x="6006118" y="2692550"/>
              <a:ext cx="839787"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FFFC</a:t>
              </a:r>
            </a:p>
          </p:txBody>
        </p:sp>
        <p:sp>
          <p:nvSpPr>
            <p:cNvPr id="13" name="Rectangle 24"/>
            <p:cNvSpPr>
              <a:spLocks noChangeArrowheads="1"/>
            </p:cNvSpPr>
            <p:nvPr/>
          </p:nvSpPr>
          <p:spPr bwMode="auto">
            <a:xfrm>
              <a:off x="6006118" y="2489350"/>
              <a:ext cx="839787"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FFF8</a:t>
              </a:r>
            </a:p>
          </p:txBody>
        </p:sp>
        <p:sp>
          <p:nvSpPr>
            <p:cNvPr id="14" name="Rectangle 25"/>
            <p:cNvSpPr>
              <a:spLocks noChangeArrowheads="1"/>
            </p:cNvSpPr>
            <p:nvPr/>
          </p:nvSpPr>
          <p:spPr bwMode="auto">
            <a:xfrm>
              <a:off x="6006118" y="2286150"/>
              <a:ext cx="839787"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FFF4</a:t>
              </a:r>
            </a:p>
          </p:txBody>
        </p:sp>
        <p:sp>
          <p:nvSpPr>
            <p:cNvPr id="17" name="Rectangle 28"/>
            <p:cNvSpPr>
              <a:spLocks noChangeArrowheads="1"/>
            </p:cNvSpPr>
            <p:nvPr/>
          </p:nvSpPr>
          <p:spPr bwMode="auto">
            <a:xfrm>
              <a:off x="6477000" y="2318573"/>
              <a:ext cx="990600" cy="4143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20" name="Line 31"/>
            <p:cNvSpPr>
              <a:spLocks noChangeShapeType="1"/>
            </p:cNvSpPr>
            <p:nvPr/>
          </p:nvSpPr>
          <p:spPr bwMode="auto">
            <a:xfrm>
              <a:off x="6480175" y="2528123"/>
              <a:ext cx="982662"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sp>
          <p:nvSpPr>
            <p:cNvPr id="26" name="Rectangle 37"/>
            <p:cNvSpPr>
              <a:spLocks noChangeArrowheads="1"/>
            </p:cNvSpPr>
            <p:nvPr/>
          </p:nvSpPr>
          <p:spPr bwMode="auto">
            <a:xfrm>
              <a:off x="6502400" y="2337622"/>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27" name="Rectangle 38"/>
            <p:cNvSpPr>
              <a:spLocks noChangeArrowheads="1"/>
            </p:cNvSpPr>
            <p:nvPr/>
          </p:nvSpPr>
          <p:spPr bwMode="auto">
            <a:xfrm>
              <a:off x="6546850" y="2278884"/>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3</a:t>
              </a:r>
              <a:endParaRPr lang="en-US" sz="1000" dirty="0">
                <a:solidFill>
                  <a:srgbClr val="000000"/>
                </a:solidFill>
                <a:latin typeface="Helvetica" charset="0"/>
              </a:endParaRPr>
            </a:p>
          </p:txBody>
        </p:sp>
        <p:sp>
          <p:nvSpPr>
            <p:cNvPr id="35" name="Rectangle 46"/>
            <p:cNvSpPr>
              <a:spLocks noChangeArrowheads="1"/>
            </p:cNvSpPr>
            <p:nvPr/>
          </p:nvSpPr>
          <p:spPr bwMode="auto">
            <a:xfrm>
              <a:off x="6502400" y="2540822"/>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36" name="Rectangle 47"/>
            <p:cNvSpPr>
              <a:spLocks noChangeArrowheads="1"/>
            </p:cNvSpPr>
            <p:nvPr/>
          </p:nvSpPr>
          <p:spPr bwMode="auto">
            <a:xfrm>
              <a:off x="6546850" y="2482084"/>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4</a:t>
              </a:r>
              <a:endParaRPr lang="en-US" sz="1000" dirty="0">
                <a:solidFill>
                  <a:srgbClr val="000000"/>
                </a:solidFill>
                <a:latin typeface="Helvetica" charset="0"/>
              </a:endParaRPr>
            </a:p>
          </p:txBody>
        </p:sp>
      </p:grpSp>
      <p:sp>
        <p:nvSpPr>
          <p:cNvPr id="91648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Allocating a </a:t>
            </a:r>
            <a:r>
              <a:rPr lang="en-US" sz="3600" b="1" dirty="0" smtClean="0">
                <a:solidFill>
                  <a:srgbClr val="FF0000"/>
                </a:solidFill>
                <a:latin typeface="Courier New"/>
                <a:cs typeface="Courier New"/>
              </a:rPr>
              <a:t>Point</a:t>
            </a:r>
            <a:r>
              <a:rPr lang="en-US" sz="4000" dirty="0" smtClean="0">
                <a:solidFill>
                  <a:srgbClr val="FF0000"/>
                </a:solidFill>
              </a:rPr>
              <a:t> Object</a:t>
            </a:r>
            <a:endParaRPr lang="en-US" dirty="0">
              <a:solidFill>
                <a:schemeClr val="tx1"/>
              </a:solidFill>
            </a:endParaRPr>
          </a:p>
        </p:txBody>
      </p:sp>
      <p:sp>
        <p:nvSpPr>
          <p:cNvPr id="916483" name="Rectangle 3"/>
          <p:cNvSpPr>
            <a:spLocks noGrp="1" noChangeAspect="1" noChangeArrowheads="1"/>
          </p:cNvSpPr>
          <p:nvPr>
            <p:ph type="body" idx="1"/>
          </p:nvPr>
        </p:nvSpPr>
        <p:spPr>
          <a:xfrm>
            <a:off x="450850" y="1219200"/>
            <a:ext cx="8235950" cy="914400"/>
          </a:xfrm>
          <a:noFill/>
          <a:ln/>
        </p:spPr>
        <p:txBody>
          <a:bodyPr/>
          <a:lstStyle/>
          <a:p>
            <a:pPr algn="just">
              <a:lnSpc>
                <a:spcPct val="85000"/>
              </a:lnSpc>
              <a:spcBef>
                <a:spcPct val="0"/>
              </a:spcBef>
              <a:spcAft>
                <a:spcPct val="50000"/>
              </a:spcAft>
            </a:pPr>
            <a:r>
              <a:rPr lang="en-US" sz="2400" dirty="0" smtClean="0"/>
              <a:t>The usual way to allocate a </a:t>
            </a:r>
            <a:r>
              <a:rPr lang="en-US" sz="2000" b="1" dirty="0" smtClean="0">
                <a:latin typeface="Courier New"/>
                <a:cs typeface="Courier New"/>
              </a:rPr>
              <a:t>Point</a:t>
            </a:r>
            <a:r>
              <a:rPr lang="en-US" sz="2400" dirty="0" smtClean="0"/>
              <a:t> object is to declare it as a local variable on the stack, as follows:</a:t>
            </a:r>
          </a:p>
        </p:txBody>
      </p:sp>
      <p:sp>
        <p:nvSpPr>
          <p:cNvPr id="4" name="TextBox 3"/>
          <p:cNvSpPr txBox="1"/>
          <p:nvPr/>
        </p:nvSpPr>
        <p:spPr>
          <a:xfrm>
            <a:off x="1219200" y="1953380"/>
            <a:ext cx="2438400" cy="369332"/>
          </a:xfrm>
          <a:prstGeom prst="rect">
            <a:avLst/>
          </a:prstGeom>
          <a:noFill/>
        </p:spPr>
        <p:txBody>
          <a:bodyPr wrap="square" rtlCol="0">
            <a:spAutoFit/>
          </a:bodyPr>
          <a:lstStyle/>
          <a:p>
            <a:r>
              <a:rPr lang="en-US" sz="1800" dirty="0" smtClean="0">
                <a:solidFill>
                  <a:srgbClr val="000000"/>
                </a:solidFill>
                <a:latin typeface="Courier New"/>
                <a:cs typeface="Courier New"/>
              </a:rPr>
              <a:t>Point pt(3, 4);</a:t>
            </a:r>
            <a:endParaRPr lang="en-US" sz="1800" dirty="0">
              <a:solidFill>
                <a:srgbClr val="000000"/>
              </a:solidFill>
              <a:latin typeface="Courier New"/>
              <a:cs typeface="Courier New"/>
            </a:endParaRPr>
          </a:p>
        </p:txBody>
      </p:sp>
      <p:sp>
        <p:nvSpPr>
          <p:cNvPr id="41" name="Rectangle 3"/>
          <p:cNvSpPr txBox="1">
            <a:spLocks noChangeAspect="1" noChangeArrowheads="1"/>
          </p:cNvSpPr>
          <p:nvPr/>
        </p:nvSpPr>
        <p:spPr bwMode="auto">
          <a:xfrm>
            <a:off x="457200" y="3184675"/>
            <a:ext cx="8235950" cy="914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gn="just">
              <a:lnSpc>
                <a:spcPct val="85000"/>
              </a:lnSpc>
              <a:spcAft>
                <a:spcPct val="50000"/>
              </a:spcAft>
              <a:buFontTx/>
              <a:buChar char="•"/>
            </a:pPr>
            <a:r>
              <a:rPr lang="en-US" sz="2400" b="0" kern="0" dirty="0" smtClean="0">
                <a:solidFill>
                  <a:srgbClr val="000000"/>
                </a:solidFill>
                <a:latin typeface="Times New Roman"/>
              </a:rPr>
              <a:t>It is, however, also possible to allocate a </a:t>
            </a:r>
            <a:r>
              <a:rPr lang="en-US" sz="2000" dirty="0" smtClean="0">
                <a:solidFill>
                  <a:srgbClr val="000000"/>
                </a:solidFill>
                <a:latin typeface="Courier New"/>
                <a:cs typeface="Courier New"/>
              </a:rPr>
              <a:t>Point</a:t>
            </a:r>
            <a:r>
              <a:rPr lang="en-US" sz="2400" b="0" dirty="0" smtClean="0">
                <a:solidFill>
                  <a:srgbClr val="000000"/>
                </a:solidFill>
              </a:rPr>
              <a:t> object on the heap using the following code:</a:t>
            </a:r>
            <a:endParaRPr lang="en-US" sz="2400" b="0" kern="0" dirty="0" smtClean="0">
              <a:solidFill>
                <a:srgbClr val="000000"/>
              </a:solidFill>
              <a:latin typeface="Times New Roman"/>
            </a:endParaRPr>
          </a:p>
        </p:txBody>
      </p:sp>
      <p:sp>
        <p:nvSpPr>
          <p:cNvPr id="42" name="TextBox 41"/>
          <p:cNvSpPr txBox="1"/>
          <p:nvPr/>
        </p:nvSpPr>
        <p:spPr>
          <a:xfrm>
            <a:off x="1219200" y="3969355"/>
            <a:ext cx="4267200" cy="369332"/>
          </a:xfrm>
          <a:prstGeom prst="rect">
            <a:avLst/>
          </a:prstGeom>
          <a:noFill/>
        </p:spPr>
        <p:txBody>
          <a:bodyPr wrap="square" rtlCol="0">
            <a:spAutoFit/>
          </a:bodyPr>
          <a:lstStyle/>
          <a:p>
            <a:r>
              <a:rPr lang="en-US" sz="1800" dirty="0" smtClean="0">
                <a:solidFill>
                  <a:srgbClr val="000000"/>
                </a:solidFill>
                <a:latin typeface="Courier New"/>
                <a:cs typeface="Courier New"/>
              </a:rPr>
              <a:t>Point *pp = new Point(5, 12);</a:t>
            </a:r>
            <a:endParaRPr lang="en-US" sz="1800" dirty="0">
              <a:solidFill>
                <a:srgbClr val="000000"/>
              </a:solidFill>
              <a:latin typeface="Courier New"/>
              <a:cs typeface="Courier New"/>
            </a:endParaRPr>
          </a:p>
        </p:txBody>
      </p:sp>
      <p:sp>
        <p:nvSpPr>
          <p:cNvPr id="45" name="Rectangle 20"/>
          <p:cNvSpPr>
            <a:spLocks noChangeArrowheads="1"/>
          </p:cNvSpPr>
          <p:nvPr/>
        </p:nvSpPr>
        <p:spPr bwMode="auto">
          <a:xfrm>
            <a:off x="5668962" y="4600120"/>
            <a:ext cx="839787" cy="274638"/>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grpSp>
        <p:nvGrpSpPr>
          <p:cNvPr id="3" name="Group 126"/>
          <p:cNvGrpSpPr/>
          <p:nvPr/>
        </p:nvGrpSpPr>
        <p:grpSpPr>
          <a:xfrm>
            <a:off x="6031895" y="4548947"/>
            <a:ext cx="2243675" cy="476623"/>
            <a:chOff x="6031895" y="4548947"/>
            <a:chExt cx="2243675" cy="476623"/>
          </a:xfrm>
        </p:grpSpPr>
        <p:sp>
          <p:nvSpPr>
            <p:cNvPr id="44" name="Rectangle 18" descr="Small checker board"/>
            <p:cNvSpPr>
              <a:spLocks noChangeArrowheads="1"/>
            </p:cNvSpPr>
            <p:nvPr/>
          </p:nvSpPr>
          <p:spPr bwMode="auto">
            <a:xfrm>
              <a:off x="6477000" y="4816020"/>
              <a:ext cx="990600" cy="204788"/>
            </a:xfrm>
            <a:prstGeom prst="rect">
              <a:avLst/>
            </a:prstGeom>
            <a:pattFill prst="smCheck">
              <a:fgClr>
                <a:srgbClr val="999999"/>
              </a:fgClr>
              <a:bgClr>
                <a:srgbClr val="FFFFFF"/>
              </a:bgClr>
            </a:patt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46" name="Rectangle 22"/>
            <p:cNvSpPr>
              <a:spLocks noChangeArrowheads="1"/>
            </p:cNvSpPr>
            <p:nvPr/>
          </p:nvSpPr>
          <p:spPr bwMode="auto">
            <a:xfrm>
              <a:off x="7435783" y="4548947"/>
              <a:ext cx="839787" cy="274638"/>
            </a:xfrm>
            <a:prstGeom prst="rect">
              <a:avLst/>
            </a:prstGeom>
            <a:noFill/>
            <a:ln w="9525">
              <a:noFill/>
              <a:miter lim="800000"/>
              <a:headEnd/>
              <a:tailEnd/>
            </a:ln>
            <a:effectLst/>
          </p:spPr>
          <p:txBody>
            <a:bodyPr>
              <a:prstTxWarp prst="textNoShape">
                <a:avLst/>
              </a:prstTxWarp>
              <a:spAutoFit/>
            </a:bodyPr>
            <a:lstStyle/>
            <a:p>
              <a:r>
                <a:rPr lang="en-US" sz="1200" dirty="0" smtClean="0">
                  <a:solidFill>
                    <a:srgbClr val="000000"/>
                  </a:solidFill>
                  <a:latin typeface="Courier New" charset="0"/>
                </a:rPr>
                <a:t>pp</a:t>
              </a:r>
              <a:endParaRPr lang="en-US" sz="1200" dirty="0">
                <a:solidFill>
                  <a:srgbClr val="000000"/>
                </a:solidFill>
                <a:latin typeface="Courier New" charset="0"/>
              </a:endParaRPr>
            </a:p>
          </p:txBody>
        </p:sp>
        <p:sp>
          <p:nvSpPr>
            <p:cNvPr id="47" name="Rectangle 23"/>
            <p:cNvSpPr>
              <a:spLocks noChangeArrowheads="1"/>
            </p:cNvSpPr>
            <p:nvPr/>
          </p:nvSpPr>
          <p:spPr bwMode="auto">
            <a:xfrm>
              <a:off x="6031895" y="4781095"/>
              <a:ext cx="839787"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FFFC</a:t>
              </a:r>
            </a:p>
          </p:txBody>
        </p:sp>
        <p:sp>
          <p:nvSpPr>
            <p:cNvPr id="48" name="Rectangle 24"/>
            <p:cNvSpPr>
              <a:spLocks noChangeArrowheads="1"/>
            </p:cNvSpPr>
            <p:nvPr/>
          </p:nvSpPr>
          <p:spPr bwMode="auto">
            <a:xfrm>
              <a:off x="6031895" y="4577895"/>
              <a:ext cx="839787"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charset="0"/>
                </a:rPr>
                <a:t>FFF8</a:t>
              </a:r>
            </a:p>
          </p:txBody>
        </p:sp>
        <p:sp>
          <p:nvSpPr>
            <p:cNvPr id="50" name="Rectangle 28"/>
            <p:cNvSpPr>
              <a:spLocks noChangeArrowheads="1"/>
            </p:cNvSpPr>
            <p:nvPr/>
          </p:nvSpPr>
          <p:spPr bwMode="auto">
            <a:xfrm>
              <a:off x="6477000" y="4613273"/>
              <a:ext cx="990600" cy="2103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grpSp>
      <p:grpSp>
        <p:nvGrpSpPr>
          <p:cNvPr id="5" name="Group 125"/>
          <p:cNvGrpSpPr/>
          <p:nvPr/>
        </p:nvGrpSpPr>
        <p:grpSpPr>
          <a:xfrm>
            <a:off x="1600200" y="4567696"/>
            <a:ext cx="5791200" cy="507329"/>
            <a:chOff x="1600200" y="4567696"/>
            <a:chExt cx="5791200" cy="507329"/>
          </a:xfrm>
        </p:grpSpPr>
        <p:sp>
          <p:nvSpPr>
            <p:cNvPr id="75" name="Rectangle 24"/>
            <p:cNvSpPr>
              <a:spLocks noChangeArrowheads="1"/>
            </p:cNvSpPr>
            <p:nvPr/>
          </p:nvSpPr>
          <p:spPr bwMode="auto">
            <a:xfrm>
              <a:off x="6551613" y="4582890"/>
              <a:ext cx="839787" cy="244475"/>
            </a:xfrm>
            <a:prstGeom prst="rect">
              <a:avLst/>
            </a:prstGeom>
            <a:noFill/>
            <a:ln w="9525">
              <a:noFill/>
              <a:miter lim="800000"/>
              <a:headEnd/>
              <a:tailEnd/>
            </a:ln>
            <a:effectLst/>
          </p:spPr>
          <p:txBody>
            <a:bodyPr>
              <a:prstTxWarp prst="textNoShape">
                <a:avLst/>
              </a:prstTxWarp>
              <a:spAutoFit/>
            </a:bodyPr>
            <a:lstStyle/>
            <a:p>
              <a:pPr algn="ctr"/>
              <a:r>
                <a:rPr lang="en-US" sz="1000" dirty="0" smtClean="0">
                  <a:solidFill>
                    <a:srgbClr val="000000"/>
                  </a:solidFill>
                  <a:latin typeface="Helvetica" charset="0"/>
                </a:rPr>
                <a:t>1000</a:t>
              </a:r>
              <a:endParaRPr lang="en-US" sz="1000" dirty="0">
                <a:solidFill>
                  <a:srgbClr val="000000"/>
                </a:solidFill>
                <a:latin typeface="Helvetica" charset="0"/>
              </a:endParaRPr>
            </a:p>
          </p:txBody>
        </p:sp>
        <p:grpSp>
          <p:nvGrpSpPr>
            <p:cNvPr id="6" name="Group 92"/>
            <p:cNvGrpSpPr/>
            <p:nvPr/>
          </p:nvGrpSpPr>
          <p:grpSpPr>
            <a:xfrm>
              <a:off x="1600200" y="4567696"/>
              <a:ext cx="1798638" cy="507329"/>
              <a:chOff x="1600200" y="4567696"/>
              <a:chExt cx="1798638" cy="507329"/>
            </a:xfrm>
          </p:grpSpPr>
          <p:sp>
            <p:nvSpPr>
              <p:cNvPr id="61" name="Rectangle 20"/>
              <p:cNvSpPr>
                <a:spLocks noChangeArrowheads="1"/>
              </p:cNvSpPr>
              <p:nvPr/>
            </p:nvSpPr>
            <p:spPr bwMode="auto">
              <a:xfrm>
                <a:off x="1600200" y="4800387"/>
                <a:ext cx="839787" cy="274638"/>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sp>
            <p:nvSpPr>
              <p:cNvPr id="64" name="Rectangle 24"/>
              <p:cNvSpPr>
                <a:spLocks noChangeArrowheads="1"/>
              </p:cNvSpPr>
              <p:nvPr/>
            </p:nvSpPr>
            <p:spPr bwMode="auto">
              <a:xfrm>
                <a:off x="1973641" y="4778162"/>
                <a:ext cx="839787"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charset="0"/>
                  </a:rPr>
                  <a:t>1004</a:t>
                </a:r>
                <a:endParaRPr lang="en-US" sz="1000" dirty="0">
                  <a:solidFill>
                    <a:srgbClr val="000000"/>
                  </a:solidFill>
                  <a:latin typeface="Helvetica" charset="0"/>
                </a:endParaRPr>
              </a:p>
            </p:txBody>
          </p:sp>
          <p:sp>
            <p:nvSpPr>
              <p:cNvPr id="65" name="Rectangle 25"/>
              <p:cNvSpPr>
                <a:spLocks noChangeArrowheads="1"/>
              </p:cNvSpPr>
              <p:nvPr/>
            </p:nvSpPr>
            <p:spPr bwMode="auto">
              <a:xfrm>
                <a:off x="1973641" y="4574962"/>
                <a:ext cx="839787"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charset="0"/>
                  </a:rPr>
                  <a:t>1000</a:t>
                </a:r>
                <a:endParaRPr lang="en-US" sz="1000" dirty="0">
                  <a:solidFill>
                    <a:srgbClr val="000000"/>
                  </a:solidFill>
                  <a:latin typeface="Helvetica" charset="0"/>
                </a:endParaRPr>
              </a:p>
            </p:txBody>
          </p:sp>
          <p:sp>
            <p:nvSpPr>
              <p:cNvPr id="66" name="Rectangle 28"/>
              <p:cNvSpPr>
                <a:spLocks noChangeArrowheads="1"/>
              </p:cNvSpPr>
              <p:nvPr/>
            </p:nvSpPr>
            <p:spPr bwMode="auto">
              <a:xfrm>
                <a:off x="2408238" y="4607385"/>
                <a:ext cx="990600" cy="4143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67" name="Line 31"/>
              <p:cNvSpPr>
                <a:spLocks noChangeShapeType="1"/>
              </p:cNvSpPr>
              <p:nvPr/>
            </p:nvSpPr>
            <p:spPr bwMode="auto">
              <a:xfrm>
                <a:off x="2411413" y="4816935"/>
                <a:ext cx="982662"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sp>
            <p:nvSpPr>
              <p:cNvPr id="68" name="Rectangle 37"/>
              <p:cNvSpPr>
                <a:spLocks noChangeArrowheads="1"/>
              </p:cNvSpPr>
              <p:nvPr/>
            </p:nvSpPr>
            <p:spPr bwMode="auto">
              <a:xfrm>
                <a:off x="2433638" y="4626434"/>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69" name="Rectangle 38"/>
              <p:cNvSpPr>
                <a:spLocks noChangeArrowheads="1"/>
              </p:cNvSpPr>
              <p:nvPr/>
            </p:nvSpPr>
            <p:spPr bwMode="auto">
              <a:xfrm>
                <a:off x="2478088" y="4567696"/>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5</a:t>
                </a:r>
                <a:endParaRPr lang="en-US" sz="1000" dirty="0">
                  <a:solidFill>
                    <a:srgbClr val="000000"/>
                  </a:solidFill>
                  <a:latin typeface="Helvetica" charset="0"/>
                </a:endParaRPr>
              </a:p>
            </p:txBody>
          </p:sp>
          <p:sp>
            <p:nvSpPr>
              <p:cNvPr id="70" name="Rectangle 46"/>
              <p:cNvSpPr>
                <a:spLocks noChangeArrowheads="1"/>
              </p:cNvSpPr>
              <p:nvPr/>
            </p:nvSpPr>
            <p:spPr bwMode="auto">
              <a:xfrm>
                <a:off x="2433638" y="4829634"/>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1" name="Rectangle 47"/>
              <p:cNvSpPr>
                <a:spLocks noChangeArrowheads="1"/>
              </p:cNvSpPr>
              <p:nvPr/>
            </p:nvSpPr>
            <p:spPr bwMode="auto">
              <a:xfrm>
                <a:off x="2478088" y="4770896"/>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12</a:t>
                </a:r>
                <a:endParaRPr lang="en-US" sz="1000" dirty="0">
                  <a:solidFill>
                    <a:srgbClr val="000000"/>
                  </a:solidFill>
                  <a:latin typeface="Helvetica" charset="0"/>
                </a:endParaRPr>
              </a:p>
            </p:txBody>
          </p:sp>
        </p:grpSp>
      </p:grpSp>
      <p:grpSp>
        <p:nvGrpSpPr>
          <p:cNvPr id="8" name="Group 123"/>
          <p:cNvGrpSpPr/>
          <p:nvPr/>
        </p:nvGrpSpPr>
        <p:grpSpPr>
          <a:xfrm>
            <a:off x="1600200" y="4419600"/>
            <a:ext cx="6675370" cy="762000"/>
            <a:chOff x="1600200" y="4419600"/>
            <a:chExt cx="6675370" cy="762000"/>
          </a:xfrm>
        </p:grpSpPr>
        <p:sp>
          <p:nvSpPr>
            <p:cNvPr id="112" name="Rectangle 111"/>
            <p:cNvSpPr/>
            <p:nvPr/>
          </p:nvSpPr>
          <p:spPr bwMode="auto">
            <a:xfrm>
              <a:off x="1828800" y="4419600"/>
              <a:ext cx="6019800" cy="7620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grpSp>
          <p:nvGrpSpPr>
            <p:cNvPr id="10" name="Group 122"/>
            <p:cNvGrpSpPr/>
            <p:nvPr/>
          </p:nvGrpSpPr>
          <p:grpSpPr>
            <a:xfrm>
              <a:off x="1600200" y="4551440"/>
              <a:ext cx="6675370" cy="526078"/>
              <a:chOff x="1600200" y="4553942"/>
              <a:chExt cx="6675370" cy="526078"/>
            </a:xfrm>
          </p:grpSpPr>
          <p:sp>
            <p:nvSpPr>
              <p:cNvPr id="95" name="Rectangle 18" descr="Small checker board"/>
              <p:cNvSpPr>
                <a:spLocks noChangeArrowheads="1"/>
              </p:cNvSpPr>
              <p:nvPr/>
            </p:nvSpPr>
            <p:spPr bwMode="auto">
              <a:xfrm>
                <a:off x="6477000" y="4821015"/>
                <a:ext cx="990600" cy="204788"/>
              </a:xfrm>
              <a:prstGeom prst="rect">
                <a:avLst/>
              </a:prstGeom>
              <a:pattFill prst="smCheck">
                <a:fgClr>
                  <a:srgbClr val="999999"/>
                </a:fgClr>
                <a:bgClr>
                  <a:srgbClr val="FFFFFF"/>
                </a:bgClr>
              </a:patt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96" name="Rectangle 20"/>
              <p:cNvSpPr>
                <a:spLocks noChangeArrowheads="1"/>
              </p:cNvSpPr>
              <p:nvPr/>
            </p:nvSpPr>
            <p:spPr bwMode="auto">
              <a:xfrm>
                <a:off x="5668962" y="4605115"/>
                <a:ext cx="839787" cy="274638"/>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sp>
            <p:nvSpPr>
              <p:cNvPr id="97" name="Rectangle 22"/>
              <p:cNvSpPr>
                <a:spLocks noChangeArrowheads="1"/>
              </p:cNvSpPr>
              <p:nvPr/>
            </p:nvSpPr>
            <p:spPr bwMode="auto">
              <a:xfrm>
                <a:off x="7435783" y="4553942"/>
                <a:ext cx="839787" cy="274638"/>
              </a:xfrm>
              <a:prstGeom prst="rect">
                <a:avLst/>
              </a:prstGeom>
              <a:noFill/>
              <a:ln w="9525">
                <a:noFill/>
                <a:miter lim="800000"/>
                <a:headEnd/>
                <a:tailEnd/>
              </a:ln>
              <a:effectLst/>
            </p:spPr>
            <p:txBody>
              <a:bodyPr>
                <a:prstTxWarp prst="textNoShape">
                  <a:avLst/>
                </a:prstTxWarp>
                <a:spAutoFit/>
              </a:bodyPr>
              <a:lstStyle/>
              <a:p>
                <a:r>
                  <a:rPr lang="en-US" sz="1200" dirty="0" smtClean="0">
                    <a:solidFill>
                      <a:srgbClr val="000000"/>
                    </a:solidFill>
                    <a:latin typeface="Courier New" charset="0"/>
                  </a:rPr>
                  <a:t>pp</a:t>
                </a:r>
                <a:endParaRPr lang="en-US" sz="1200" dirty="0">
                  <a:solidFill>
                    <a:srgbClr val="000000"/>
                  </a:solidFill>
                  <a:latin typeface="Courier New" charset="0"/>
                </a:endParaRPr>
              </a:p>
            </p:txBody>
          </p:sp>
          <p:sp>
            <p:nvSpPr>
              <p:cNvPr id="100" name="Rectangle 28"/>
              <p:cNvSpPr>
                <a:spLocks noChangeArrowheads="1"/>
              </p:cNvSpPr>
              <p:nvPr/>
            </p:nvSpPr>
            <p:spPr bwMode="auto">
              <a:xfrm>
                <a:off x="6477000" y="4618268"/>
                <a:ext cx="990600" cy="2103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103" name="Rectangle 20"/>
              <p:cNvSpPr>
                <a:spLocks noChangeArrowheads="1"/>
              </p:cNvSpPr>
              <p:nvPr/>
            </p:nvSpPr>
            <p:spPr bwMode="auto">
              <a:xfrm>
                <a:off x="1600200" y="4805382"/>
                <a:ext cx="839787" cy="274638"/>
              </a:xfrm>
              <a:prstGeom prst="rect">
                <a:avLst/>
              </a:prstGeom>
              <a:noFill/>
              <a:ln w="9525">
                <a:noFill/>
                <a:miter lim="800000"/>
                <a:headEnd/>
                <a:tailEnd/>
              </a:ln>
              <a:effectLst/>
            </p:spPr>
            <p:txBody>
              <a:bodyPr>
                <a:prstTxWarp prst="textNoShape">
                  <a:avLst/>
                </a:prstTxWarp>
                <a:spAutoFit/>
              </a:bodyPr>
              <a:lstStyle/>
              <a:p>
                <a:pPr algn="r"/>
                <a:endParaRPr lang="en-US" sz="1200">
                  <a:solidFill>
                    <a:srgbClr val="000000"/>
                  </a:solidFill>
                  <a:latin typeface="Courier New" charset="0"/>
                </a:endParaRPr>
              </a:p>
            </p:txBody>
          </p:sp>
          <p:sp>
            <p:nvSpPr>
              <p:cNvPr id="106" name="Rectangle 28"/>
              <p:cNvSpPr>
                <a:spLocks noChangeArrowheads="1"/>
              </p:cNvSpPr>
              <p:nvPr/>
            </p:nvSpPr>
            <p:spPr bwMode="auto">
              <a:xfrm>
                <a:off x="2408238" y="4612380"/>
                <a:ext cx="990600" cy="4143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a:solidFill>
                    <a:srgbClr val="000000"/>
                  </a:solidFill>
                  <a:latin typeface="Helvetica" charset="0"/>
                </a:endParaRPr>
              </a:p>
            </p:txBody>
          </p:sp>
          <p:sp>
            <p:nvSpPr>
              <p:cNvPr id="107" name="Line 31"/>
              <p:cNvSpPr>
                <a:spLocks noChangeShapeType="1"/>
              </p:cNvSpPr>
              <p:nvPr/>
            </p:nvSpPr>
            <p:spPr bwMode="auto">
              <a:xfrm>
                <a:off x="2411413" y="4821930"/>
                <a:ext cx="982662" cy="0"/>
              </a:xfrm>
              <a:prstGeom prst="line">
                <a:avLst/>
              </a:prstGeom>
              <a:noFill/>
              <a:ln w="9525" cap="rnd">
                <a:solidFill>
                  <a:schemeClr val="tx1"/>
                </a:solidFill>
                <a:prstDash val="sysDot"/>
                <a:round/>
                <a:headEnd/>
                <a:tailEnd/>
              </a:ln>
              <a:effectLst/>
            </p:spPr>
            <p:txBody>
              <a:bodyPr wrap="none" anchor="ctr">
                <a:prstTxWarp prst="textNoShape">
                  <a:avLst/>
                </a:prstTxWarp>
              </a:bodyPr>
              <a:lstStyle/>
              <a:p>
                <a:endParaRPr lang="en-US">
                  <a:solidFill>
                    <a:srgbClr val="000000"/>
                  </a:solidFill>
                </a:endParaRPr>
              </a:p>
            </p:txBody>
          </p:sp>
          <p:sp>
            <p:nvSpPr>
              <p:cNvPr id="108" name="Rectangle 37"/>
              <p:cNvSpPr>
                <a:spLocks noChangeArrowheads="1"/>
              </p:cNvSpPr>
              <p:nvPr/>
            </p:nvSpPr>
            <p:spPr bwMode="auto">
              <a:xfrm>
                <a:off x="2433638" y="4631429"/>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109" name="Rectangle 38"/>
              <p:cNvSpPr>
                <a:spLocks noChangeArrowheads="1"/>
              </p:cNvSpPr>
              <p:nvPr/>
            </p:nvSpPr>
            <p:spPr bwMode="auto">
              <a:xfrm>
                <a:off x="2478088" y="4572691"/>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5</a:t>
                </a:r>
                <a:endParaRPr lang="en-US" sz="1000" dirty="0">
                  <a:solidFill>
                    <a:srgbClr val="000000"/>
                  </a:solidFill>
                  <a:latin typeface="Helvetica" charset="0"/>
                </a:endParaRPr>
              </a:p>
            </p:txBody>
          </p:sp>
          <p:sp>
            <p:nvSpPr>
              <p:cNvPr id="110" name="Rectangle 46"/>
              <p:cNvSpPr>
                <a:spLocks noChangeArrowheads="1"/>
              </p:cNvSpPr>
              <p:nvPr/>
            </p:nvSpPr>
            <p:spPr bwMode="auto">
              <a:xfrm>
                <a:off x="2433638" y="4834629"/>
                <a:ext cx="938212" cy="18573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111" name="Rectangle 47"/>
              <p:cNvSpPr>
                <a:spLocks noChangeArrowheads="1"/>
              </p:cNvSpPr>
              <p:nvPr/>
            </p:nvSpPr>
            <p:spPr bwMode="auto">
              <a:xfrm>
                <a:off x="2478088" y="4775891"/>
                <a:ext cx="839787" cy="274638"/>
              </a:xfrm>
              <a:prstGeom prst="rect">
                <a:avLst/>
              </a:prstGeom>
              <a:noFill/>
              <a:ln w="9525">
                <a:noFill/>
                <a:miter lim="800000"/>
                <a:headEnd/>
                <a:tailEnd/>
              </a:ln>
              <a:effectLst/>
            </p:spPr>
            <p:txBody>
              <a:bodyPr>
                <a:prstTxWarp prst="textNoShape">
                  <a:avLst/>
                </a:prstTxWarp>
                <a:spAutoFit/>
              </a:bodyPr>
              <a:lstStyle/>
              <a:p>
                <a:pPr algn="ctr"/>
                <a:r>
                  <a:rPr lang="en-US" sz="1200" b="0" dirty="0" smtClean="0">
                    <a:solidFill>
                      <a:srgbClr val="000000"/>
                    </a:solidFill>
                  </a:rPr>
                  <a:t>12</a:t>
                </a:r>
                <a:endParaRPr lang="en-US" sz="1000" dirty="0">
                  <a:solidFill>
                    <a:srgbClr val="000000"/>
                  </a:solidFill>
                  <a:latin typeface="Helvetica" charset="0"/>
                </a:endParaRPr>
              </a:p>
            </p:txBody>
          </p:sp>
          <p:sp>
            <p:nvSpPr>
              <p:cNvPr id="113" name="Oval 447"/>
              <p:cNvSpPr>
                <a:spLocks noChangeArrowheads="1"/>
              </p:cNvSpPr>
              <p:nvPr/>
            </p:nvSpPr>
            <p:spPr bwMode="auto">
              <a:xfrm>
                <a:off x="6947882" y="4681252"/>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14" name="AutoShape 448"/>
              <p:cNvCxnSpPr>
                <a:cxnSpLocks noChangeShapeType="1"/>
              </p:cNvCxnSpPr>
              <p:nvPr/>
            </p:nvCxnSpPr>
            <p:spPr bwMode="auto">
              <a:xfrm rot="10800000">
                <a:off x="3412792" y="4717163"/>
                <a:ext cx="3566160" cy="0"/>
              </a:xfrm>
              <a:prstGeom prst="bentConnector3">
                <a:avLst>
                  <a:gd name="adj1" fmla="val 50000"/>
                </a:avLst>
              </a:prstGeom>
              <a:noFill/>
              <a:ln w="9525">
                <a:solidFill>
                  <a:schemeClr val="tx1"/>
                </a:solidFill>
                <a:miter lim="800000"/>
                <a:headEnd/>
                <a:tailEnd type="triangle" w="med" len="med"/>
              </a:ln>
              <a:effectLst/>
            </p:spPr>
          </p:cxn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648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t>
            </a:r>
            <a:r>
              <a:rPr lang="en-US" sz="3600" b="1" dirty="0" smtClean="0">
                <a:solidFill>
                  <a:srgbClr val="FF0000"/>
                </a:solidFill>
                <a:latin typeface="Courier New"/>
                <a:cs typeface="Courier New"/>
              </a:rPr>
              <a:t>-&gt;</a:t>
            </a:r>
            <a:r>
              <a:rPr lang="en-US" sz="4000" dirty="0" smtClean="0">
                <a:solidFill>
                  <a:srgbClr val="FF0000"/>
                </a:solidFill>
                <a:latin typeface="Times New Roman"/>
                <a:cs typeface="Times New Roman"/>
              </a:rPr>
              <a:t> </a:t>
            </a:r>
            <a:r>
              <a:rPr lang="en-US" sz="4000" dirty="0" smtClean="0">
                <a:solidFill>
                  <a:srgbClr val="FF0000"/>
                </a:solidFill>
              </a:rPr>
              <a:t>Operator</a:t>
            </a:r>
            <a:endParaRPr lang="en-US" dirty="0">
              <a:solidFill>
                <a:schemeClr val="tx1"/>
              </a:solidFill>
            </a:endParaRPr>
          </a:p>
        </p:txBody>
      </p:sp>
      <p:sp>
        <p:nvSpPr>
          <p:cNvPr id="916483" name="Rectangle 3"/>
          <p:cNvSpPr>
            <a:spLocks noGrp="1" noChangeAspect="1" noChangeArrowheads="1"/>
          </p:cNvSpPr>
          <p:nvPr>
            <p:ph type="body" idx="1"/>
          </p:nvPr>
        </p:nvSpPr>
        <p:spPr>
          <a:xfrm>
            <a:off x="450850" y="1219200"/>
            <a:ext cx="8235950" cy="1600200"/>
          </a:xfrm>
          <a:noFill/>
          <a:ln/>
        </p:spPr>
        <p:txBody>
          <a:bodyPr/>
          <a:lstStyle/>
          <a:p>
            <a:pPr algn="just">
              <a:lnSpc>
                <a:spcPct val="85000"/>
              </a:lnSpc>
              <a:spcBef>
                <a:spcPct val="0"/>
              </a:spcBef>
              <a:spcAft>
                <a:spcPct val="50000"/>
              </a:spcAft>
            </a:pPr>
            <a:r>
              <a:rPr lang="en-US" sz="2400" dirty="0"/>
              <a:t>In</a:t>
            </a:r>
            <a:r>
              <a:rPr lang="en-US" sz="2400" dirty="0" smtClean="0"/>
              <a:t> C++, pointers are explicit.  Given a pointer to an object, you need to dereference the pointer before selecting a field or calling a method.  Given the definition of </a:t>
            </a:r>
            <a:r>
              <a:rPr lang="en-US" sz="2000" b="1" dirty="0" smtClean="0">
                <a:latin typeface="Courier New"/>
                <a:cs typeface="Courier New"/>
              </a:rPr>
              <a:t>pp</a:t>
            </a:r>
            <a:r>
              <a:rPr lang="en-US" sz="2400" dirty="0" smtClean="0"/>
              <a:t> from the previous slide, you cannot write</a:t>
            </a:r>
          </a:p>
        </p:txBody>
      </p:sp>
      <p:sp>
        <p:nvSpPr>
          <p:cNvPr id="4" name="TextBox 3"/>
          <p:cNvSpPr txBox="1"/>
          <p:nvPr/>
        </p:nvSpPr>
        <p:spPr>
          <a:xfrm>
            <a:off x="2057400" y="2678668"/>
            <a:ext cx="1524000" cy="369332"/>
          </a:xfrm>
          <a:prstGeom prst="rect">
            <a:avLst/>
          </a:prstGeom>
          <a:noFill/>
        </p:spPr>
        <p:txBody>
          <a:bodyPr wrap="square" rtlCol="0">
            <a:spAutoFit/>
          </a:bodyPr>
          <a:lstStyle/>
          <a:p>
            <a:r>
              <a:rPr lang="en-US" sz="1800" dirty="0" err="1" smtClean="0">
                <a:solidFill>
                  <a:srgbClr val="000000"/>
                </a:solidFill>
                <a:latin typeface="Courier New"/>
                <a:cs typeface="Courier New"/>
              </a:rPr>
              <a:t>pp.getX</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pic>
        <p:nvPicPr>
          <p:cNvPr id="6" name="Picture 5" descr="BlueBugTrans.png"/>
          <p:cNvPicPr>
            <a:picLocks noChangeAspect="1"/>
          </p:cNvPicPr>
          <p:nvPr/>
        </p:nvPicPr>
        <p:blipFill>
          <a:blip r:embed="rId3"/>
          <a:stretch>
            <a:fillRect/>
          </a:stretch>
        </p:blipFill>
        <p:spPr>
          <a:xfrm>
            <a:off x="3799110" y="2514600"/>
            <a:ext cx="652335" cy="706316"/>
          </a:xfrm>
          <a:prstGeom prst="rect">
            <a:avLst/>
          </a:prstGeom>
        </p:spPr>
      </p:pic>
      <p:sp>
        <p:nvSpPr>
          <p:cNvPr id="7" name="Rectangle 3"/>
          <p:cNvSpPr txBox="1">
            <a:spLocks noChangeAspect="1" noChangeArrowheads="1"/>
          </p:cNvSpPr>
          <p:nvPr/>
        </p:nvSpPr>
        <p:spPr bwMode="auto">
          <a:xfrm>
            <a:off x="457200" y="3224590"/>
            <a:ext cx="8235950" cy="53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algn="just">
              <a:lnSpc>
                <a:spcPct val="85000"/>
              </a:lnSpc>
              <a:spcAft>
                <a:spcPct val="50000"/>
              </a:spcAft>
              <a:defRPr/>
            </a:pPr>
            <a:r>
              <a:rPr lang="en-US" sz="2400" b="0" kern="0" dirty="0" smtClean="0">
                <a:solidFill>
                  <a:srgbClr val="000000"/>
                </a:solidFill>
                <a:latin typeface="Times New Roman"/>
              </a:rPr>
              <a:t>because </a:t>
            </a:r>
            <a:r>
              <a:rPr lang="en-US" sz="2000" kern="0" dirty="0" smtClean="0">
                <a:solidFill>
                  <a:srgbClr val="000000"/>
                </a:solidFill>
                <a:latin typeface="Courier New"/>
                <a:cs typeface="Courier New"/>
              </a:rPr>
              <a:t>pp</a:t>
            </a:r>
            <a:r>
              <a:rPr lang="en-US" sz="2400" b="0" kern="0" dirty="0" smtClean="0">
                <a:solidFill>
                  <a:srgbClr val="000000"/>
                </a:solidFill>
                <a:latin typeface="Times New Roman"/>
              </a:rPr>
              <a:t> is not a structure.</a:t>
            </a:r>
          </a:p>
        </p:txBody>
      </p:sp>
      <p:grpSp>
        <p:nvGrpSpPr>
          <p:cNvPr id="2" name="Group 20"/>
          <p:cNvGrpSpPr/>
          <p:nvPr/>
        </p:nvGrpSpPr>
        <p:grpSpPr>
          <a:xfrm>
            <a:off x="457200" y="3733800"/>
            <a:ext cx="8242300" cy="1605035"/>
            <a:chOff x="457200" y="3733800"/>
            <a:chExt cx="8242300" cy="1605035"/>
          </a:xfrm>
        </p:grpSpPr>
        <p:sp>
          <p:nvSpPr>
            <p:cNvPr id="8" name="Rectangle 3"/>
            <p:cNvSpPr txBox="1">
              <a:spLocks noChangeAspect="1" noChangeArrowheads="1"/>
            </p:cNvSpPr>
            <p:nvPr/>
          </p:nvSpPr>
          <p:spPr bwMode="auto">
            <a:xfrm>
              <a:off x="457200" y="3733800"/>
              <a:ext cx="8235950" cy="1600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gn="just">
                <a:lnSpc>
                  <a:spcPct val="85000"/>
                </a:lnSpc>
                <a:spcAft>
                  <a:spcPct val="50000"/>
                </a:spcAft>
                <a:buFontTx/>
                <a:buChar char="•"/>
                <a:defRPr/>
              </a:pPr>
              <a:r>
                <a:rPr lang="en-US" sz="2400" b="0" kern="0" dirty="0" smtClean="0">
                  <a:solidFill>
                    <a:srgbClr val="000000"/>
                  </a:solidFill>
                  <a:latin typeface="Times New Roman"/>
                </a:rPr>
                <a:t>You also cannot write</a:t>
              </a:r>
            </a:p>
          </p:txBody>
        </p:sp>
        <p:sp>
          <p:nvSpPr>
            <p:cNvPr id="9" name="TextBox 8"/>
            <p:cNvSpPr txBox="1"/>
            <p:nvPr/>
          </p:nvSpPr>
          <p:spPr>
            <a:xfrm>
              <a:off x="2063750" y="4283703"/>
              <a:ext cx="1822450" cy="369332"/>
            </a:xfrm>
            <a:prstGeom prst="rect">
              <a:avLst/>
            </a:prstGeom>
            <a:noFill/>
          </p:spPr>
          <p:txBody>
            <a:bodyPr wrap="square" rtlCol="0">
              <a:spAutoFit/>
            </a:bodyPr>
            <a:lstStyle/>
            <a:p>
              <a:r>
                <a:rPr lang="en-US" sz="1800" dirty="0" smtClean="0">
                  <a:solidFill>
                    <a:srgbClr val="000000"/>
                  </a:solidFill>
                  <a:latin typeface="Courier New"/>
                  <a:cs typeface="Courier New"/>
                </a:rPr>
                <a:t>*</a:t>
              </a:r>
              <a:r>
                <a:rPr lang="en-US" sz="1800" dirty="0" err="1" smtClean="0">
                  <a:solidFill>
                    <a:srgbClr val="000000"/>
                  </a:solidFill>
                  <a:latin typeface="Courier New"/>
                  <a:cs typeface="Courier New"/>
                </a:rPr>
                <a:t>pp.getX</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pic>
          <p:nvPicPr>
            <p:cNvPr id="10" name="Picture 9" descr="BlueBugTrans.png"/>
            <p:cNvPicPr>
              <a:picLocks noChangeAspect="1"/>
            </p:cNvPicPr>
            <p:nvPr/>
          </p:nvPicPr>
          <p:blipFill>
            <a:blip r:embed="rId3"/>
            <a:stretch>
              <a:fillRect/>
            </a:stretch>
          </p:blipFill>
          <p:spPr>
            <a:xfrm>
              <a:off x="3805460" y="4119635"/>
              <a:ext cx="652335" cy="706316"/>
            </a:xfrm>
            <a:prstGeom prst="rect">
              <a:avLst/>
            </a:prstGeom>
          </p:spPr>
        </p:pic>
        <p:sp>
          <p:nvSpPr>
            <p:cNvPr id="11" name="Rectangle 3"/>
            <p:cNvSpPr txBox="1">
              <a:spLocks noChangeAspect="1" noChangeArrowheads="1"/>
            </p:cNvSpPr>
            <p:nvPr/>
          </p:nvSpPr>
          <p:spPr bwMode="auto">
            <a:xfrm>
              <a:off x="463550" y="4805435"/>
              <a:ext cx="8235950" cy="53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algn="just">
                <a:lnSpc>
                  <a:spcPct val="85000"/>
                </a:lnSpc>
                <a:spcAft>
                  <a:spcPct val="50000"/>
                </a:spcAft>
                <a:defRPr/>
              </a:pPr>
              <a:r>
                <a:rPr lang="en-US" sz="2400" b="0" kern="0" dirty="0" smtClean="0">
                  <a:solidFill>
                    <a:srgbClr val="000000"/>
                  </a:solidFill>
                  <a:latin typeface="Times New Roman"/>
                </a:rPr>
                <a:t>because </a:t>
              </a:r>
              <a:r>
                <a:rPr lang="en-US" sz="2000" kern="0" dirty="0" smtClean="0">
                  <a:solidFill>
                    <a:srgbClr val="000000"/>
                  </a:solidFill>
                  <a:latin typeface="Courier New"/>
                  <a:cs typeface="Courier New"/>
                </a:rPr>
                <a:t>.</a:t>
              </a:r>
              <a:r>
                <a:rPr lang="en-US" sz="2400" b="0" kern="0" dirty="0" smtClean="0">
                  <a:solidFill>
                    <a:srgbClr val="000000"/>
                  </a:solidFill>
                  <a:latin typeface="Times New Roman"/>
                </a:rPr>
                <a:t> takes precedence over </a:t>
              </a:r>
              <a:r>
                <a:rPr lang="en-US" sz="2000" kern="0" dirty="0" smtClean="0">
                  <a:solidFill>
                    <a:srgbClr val="000000"/>
                  </a:solidFill>
                  <a:latin typeface="Courier New"/>
                  <a:cs typeface="Courier New"/>
                </a:rPr>
                <a:t>*</a:t>
              </a:r>
              <a:r>
                <a:rPr lang="en-US" sz="2400" b="0" kern="0" dirty="0" smtClean="0">
                  <a:solidFill>
                    <a:srgbClr val="000000"/>
                  </a:solidFill>
                  <a:latin typeface="Times New Roman"/>
                </a:rPr>
                <a:t>.</a:t>
              </a:r>
            </a:p>
          </p:txBody>
        </p:sp>
      </p:grpSp>
      <p:grpSp>
        <p:nvGrpSpPr>
          <p:cNvPr id="3" name="Group 21"/>
          <p:cNvGrpSpPr/>
          <p:nvPr/>
        </p:nvGrpSpPr>
        <p:grpSpPr>
          <a:xfrm>
            <a:off x="457200" y="5326740"/>
            <a:ext cx="8305800" cy="913195"/>
            <a:chOff x="457200" y="5326740"/>
            <a:chExt cx="8305800" cy="913195"/>
          </a:xfrm>
        </p:grpSpPr>
        <p:sp>
          <p:nvSpPr>
            <p:cNvPr id="12" name="Rectangle 3"/>
            <p:cNvSpPr txBox="1">
              <a:spLocks noChangeAspect="1" noChangeArrowheads="1"/>
            </p:cNvSpPr>
            <p:nvPr/>
          </p:nvSpPr>
          <p:spPr bwMode="auto">
            <a:xfrm>
              <a:off x="457200" y="5326740"/>
              <a:ext cx="8305800" cy="533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gn="just">
                <a:lnSpc>
                  <a:spcPct val="85000"/>
                </a:lnSpc>
                <a:spcAft>
                  <a:spcPct val="50000"/>
                </a:spcAft>
                <a:buFontTx/>
                <a:buChar char="•"/>
                <a:defRPr/>
              </a:pPr>
              <a:r>
                <a:rPr lang="en-US" sz="2400" b="0" kern="0" dirty="0" smtClean="0">
                  <a:solidFill>
                    <a:srgbClr val="000000"/>
                  </a:solidFill>
                  <a:latin typeface="Times New Roman"/>
                </a:rPr>
                <a:t>To call a method given a pointer to an object, you need to write</a:t>
              </a:r>
            </a:p>
          </p:txBody>
        </p:sp>
        <p:sp>
          <p:nvSpPr>
            <p:cNvPr id="13" name="TextBox 12"/>
            <p:cNvSpPr txBox="1"/>
            <p:nvPr/>
          </p:nvSpPr>
          <p:spPr>
            <a:xfrm>
              <a:off x="2063750" y="5870603"/>
              <a:ext cx="1822450" cy="369332"/>
            </a:xfrm>
            <a:prstGeom prst="rect">
              <a:avLst/>
            </a:prstGeom>
            <a:noFill/>
          </p:spPr>
          <p:txBody>
            <a:bodyPr wrap="square" rtlCol="0">
              <a:spAutoFit/>
            </a:bodyPr>
            <a:lstStyle/>
            <a:p>
              <a:r>
                <a:rPr lang="en-US" sz="1800" dirty="0" smtClean="0">
                  <a:solidFill>
                    <a:srgbClr val="000000"/>
                  </a:solidFill>
                  <a:latin typeface="Courier New"/>
                  <a:cs typeface="Courier New"/>
                </a:rPr>
                <a:t>pp-&gt;</a:t>
              </a:r>
              <a:r>
                <a:rPr lang="en-US" sz="1800" dirty="0" err="1" smtClean="0">
                  <a:solidFill>
                    <a:srgbClr val="000000"/>
                  </a:solidFill>
                  <a:latin typeface="Courier New"/>
                  <a:cs typeface="Courier New"/>
                </a:rPr>
                <a:t>getX</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85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Keyword </a:t>
            </a:r>
            <a:r>
              <a:rPr lang="en-US" sz="3600" b="1" dirty="0">
                <a:solidFill>
                  <a:srgbClr val="FF0000"/>
                </a:solidFill>
                <a:latin typeface="Courier New" charset="0"/>
              </a:rPr>
              <a:t>this</a:t>
            </a:r>
            <a:endParaRPr lang="en-US" dirty="0">
              <a:solidFill>
                <a:schemeClr val="tx1"/>
              </a:solidFill>
            </a:endParaRPr>
          </a:p>
        </p:txBody>
      </p:sp>
      <p:sp>
        <p:nvSpPr>
          <p:cNvPr id="918531" name="Rectangle 3"/>
          <p:cNvSpPr>
            <a:spLocks noGrp="1" noChangeAspect="1" noChangeArrowheads="1"/>
          </p:cNvSpPr>
          <p:nvPr>
            <p:ph type="body" idx="1"/>
          </p:nvPr>
        </p:nvSpPr>
        <p:spPr>
          <a:xfrm>
            <a:off x="450850" y="1219200"/>
            <a:ext cx="8235950" cy="4343400"/>
          </a:xfrm>
          <a:noFill/>
          <a:ln/>
        </p:spPr>
        <p:txBody>
          <a:bodyPr/>
          <a:lstStyle/>
          <a:p>
            <a:pPr algn="just">
              <a:lnSpc>
                <a:spcPct val="85000"/>
              </a:lnSpc>
              <a:spcBef>
                <a:spcPct val="0"/>
              </a:spcBef>
              <a:spcAft>
                <a:spcPct val="20000"/>
              </a:spcAft>
            </a:pPr>
            <a:r>
              <a:rPr lang="en-US" sz="2400"/>
              <a:t>In the implementation of the methods within a class, you can usually refer to the private instance variables of that class using just their names.  C++ resolves such names by looking for matches in each of the following categories:</a:t>
            </a:r>
          </a:p>
          <a:p>
            <a:pPr lvl="1" algn="just">
              <a:lnSpc>
                <a:spcPct val="85000"/>
              </a:lnSpc>
              <a:spcBef>
                <a:spcPct val="0"/>
              </a:spcBef>
              <a:spcAft>
                <a:spcPct val="20000"/>
              </a:spcAft>
            </a:pPr>
            <a:r>
              <a:rPr lang="en-US" sz="2200"/>
              <a:t>Parameters or local variables declared in the current method</a:t>
            </a:r>
          </a:p>
          <a:p>
            <a:pPr lvl="1" algn="just">
              <a:lnSpc>
                <a:spcPct val="85000"/>
              </a:lnSpc>
              <a:spcBef>
                <a:spcPct val="0"/>
              </a:spcBef>
              <a:spcAft>
                <a:spcPct val="20000"/>
              </a:spcAft>
            </a:pPr>
            <a:r>
              <a:rPr lang="en-US" sz="2200"/>
              <a:t>Instance variables of the current object</a:t>
            </a:r>
          </a:p>
          <a:p>
            <a:pPr lvl="1" algn="just">
              <a:lnSpc>
                <a:spcPct val="85000"/>
              </a:lnSpc>
              <a:spcBef>
                <a:spcPct val="0"/>
              </a:spcBef>
              <a:spcAft>
                <a:spcPct val="60000"/>
              </a:spcAft>
            </a:pPr>
            <a:r>
              <a:rPr lang="en-US" sz="2200"/>
              <a:t>Global variables defined in this scope</a:t>
            </a:r>
            <a:endParaRPr lang="en-US" sz="2000"/>
          </a:p>
          <a:p>
            <a:pPr algn="just">
              <a:lnSpc>
                <a:spcPct val="85000"/>
              </a:lnSpc>
              <a:spcBef>
                <a:spcPct val="0"/>
              </a:spcBef>
              <a:spcAft>
                <a:spcPct val="50000"/>
              </a:spcAft>
            </a:pPr>
            <a:r>
              <a:rPr lang="en-US" sz="2400"/>
              <a:t>It is often convenient to use the same names for parameters and instance variables.  If you do, you must use the keyword </a:t>
            </a:r>
            <a:r>
              <a:rPr lang="en-US" sz="2000" b="1">
                <a:latin typeface="Courier New" charset="0"/>
              </a:rPr>
              <a:t>this</a:t>
            </a:r>
            <a:r>
              <a:rPr lang="en-US" sz="2400"/>
              <a:t> (defined as a pointer to the current object) to refer to the instance variable, as in the constructor for the </a:t>
            </a:r>
            <a:r>
              <a:rPr lang="en-US" sz="2000" b="1">
                <a:latin typeface="Courier New" charset="0"/>
              </a:rPr>
              <a:t>Point</a:t>
            </a:r>
            <a:r>
              <a:rPr lang="en-US" sz="2400"/>
              <a:t> class:</a:t>
            </a:r>
          </a:p>
        </p:txBody>
      </p:sp>
      <p:grpSp>
        <p:nvGrpSpPr>
          <p:cNvPr id="2" name="Group 9"/>
          <p:cNvGrpSpPr>
            <a:grpSpLocks/>
          </p:cNvGrpSpPr>
          <p:nvPr/>
        </p:nvGrpSpPr>
        <p:grpSpPr bwMode="auto">
          <a:xfrm>
            <a:off x="2286000" y="5181600"/>
            <a:ext cx="4572000" cy="1317625"/>
            <a:chOff x="1440" y="3264"/>
            <a:chExt cx="2880" cy="830"/>
          </a:xfrm>
        </p:grpSpPr>
        <p:sp>
          <p:nvSpPr>
            <p:cNvPr id="918536" name="Rectangle 8"/>
            <p:cNvSpPr>
              <a:spLocks noChangeArrowheads="1"/>
            </p:cNvSpPr>
            <p:nvPr/>
          </p:nvSpPr>
          <p:spPr bwMode="auto">
            <a:xfrm>
              <a:off x="1440" y="3264"/>
              <a:ext cx="2880" cy="83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18532" name="Text Box 4"/>
            <p:cNvSpPr txBox="1">
              <a:spLocks noChangeArrowheads="1"/>
            </p:cNvSpPr>
            <p:nvPr/>
          </p:nvSpPr>
          <p:spPr bwMode="auto">
            <a:xfrm>
              <a:off x="1492" y="3324"/>
              <a:ext cx="2536" cy="682"/>
            </a:xfrm>
            <a:prstGeom prst="rect">
              <a:avLst/>
            </a:prstGeom>
            <a:noFill/>
            <a:ln w="9525">
              <a:noFill/>
              <a:miter lim="800000"/>
              <a:headEnd/>
              <a:tailEnd/>
            </a:ln>
            <a:effectLst/>
          </p:spPr>
          <p:txBody>
            <a:bodyPr wrap="none">
              <a:prstTxWarp prst="textNoShape">
                <a:avLst/>
              </a:prstTxWarp>
              <a:spAutoFit/>
            </a:bodyPr>
            <a:lstStyle/>
            <a:p>
              <a:pPr>
                <a:lnSpc>
                  <a:spcPct val="90000"/>
                </a:lnSpc>
              </a:pPr>
              <a:r>
                <a:rPr lang="en-US" sz="1800">
                  <a:solidFill>
                    <a:srgbClr val="000000"/>
                  </a:solidFill>
                  <a:latin typeface="Courier New" charset="0"/>
                </a:rPr>
                <a:t>Point::Point(int x, int y) {</a:t>
              </a:r>
            </a:p>
            <a:p>
              <a:pPr>
                <a:lnSpc>
                  <a:spcPct val="90000"/>
                </a:lnSpc>
              </a:pPr>
              <a:r>
                <a:rPr lang="en-US" sz="1800">
                  <a:solidFill>
                    <a:srgbClr val="000000"/>
                  </a:solidFill>
                  <a:latin typeface="Courier New" charset="0"/>
                </a:rPr>
                <a:t>    this-&gt;x = x;</a:t>
              </a:r>
            </a:p>
            <a:p>
              <a:pPr>
                <a:lnSpc>
                  <a:spcPct val="90000"/>
                </a:lnSpc>
              </a:pPr>
              <a:r>
                <a:rPr lang="en-US" sz="1800">
                  <a:solidFill>
                    <a:srgbClr val="000000"/>
                  </a:solidFill>
                  <a:latin typeface="Courier New" charset="0"/>
                </a:rPr>
                <a:t>    this-&gt;y = y;</a:t>
              </a:r>
            </a:p>
            <a:p>
              <a:pPr>
                <a:lnSpc>
                  <a:spcPct val="90000"/>
                </a:lnSpc>
              </a:pPr>
              <a:r>
                <a:rPr lang="en-US" sz="1800">
                  <a:solidFill>
                    <a:srgbClr val="000000"/>
                  </a:solidFill>
                  <a:latin typeface="Courier New" charset="0"/>
                </a:rPr>
                <a:t>}</a:t>
              </a:r>
              <a:endParaRPr lang="en-US" sz="1800">
                <a:solidFill>
                  <a:srgbClr val="000000"/>
                </a:solidFill>
              </a:endParaRPr>
            </a:p>
          </p:txBody>
        </p:sp>
      </p:grpSp>
      <p:grpSp>
        <p:nvGrpSpPr>
          <p:cNvPr id="3" name="Group 7"/>
          <p:cNvGrpSpPr>
            <a:grpSpLocks/>
          </p:cNvGrpSpPr>
          <p:nvPr/>
        </p:nvGrpSpPr>
        <p:grpSpPr bwMode="auto">
          <a:xfrm>
            <a:off x="1317625" y="3303588"/>
            <a:ext cx="4210050" cy="228600"/>
            <a:chOff x="830" y="2081"/>
            <a:chExt cx="2652" cy="144"/>
          </a:xfrm>
        </p:grpSpPr>
        <p:sp>
          <p:nvSpPr>
            <p:cNvPr id="918533" name="Line 5"/>
            <p:cNvSpPr>
              <a:spLocks noChangeShapeType="1"/>
            </p:cNvSpPr>
            <p:nvPr/>
          </p:nvSpPr>
          <p:spPr bwMode="auto">
            <a:xfrm>
              <a:off x="830" y="2081"/>
              <a:ext cx="2652" cy="144"/>
            </a:xfrm>
            <a:prstGeom prst="line">
              <a:avLst/>
            </a:prstGeom>
            <a:noFill/>
            <a:ln w="19050">
              <a:solidFill>
                <a:srgbClr val="FF0000"/>
              </a:solidFill>
              <a:round/>
              <a:headEnd/>
              <a:tailEnd/>
            </a:ln>
            <a:effectLst/>
          </p:spPr>
          <p:txBody>
            <a:bodyPr wrap="none" anchor="ctr">
              <a:prstTxWarp prst="textNoShape">
                <a:avLst/>
              </a:prstTxWarp>
            </a:bodyPr>
            <a:lstStyle/>
            <a:p>
              <a:endParaRPr lang="en-US">
                <a:solidFill>
                  <a:srgbClr val="000000"/>
                </a:solidFill>
              </a:endParaRPr>
            </a:p>
          </p:txBody>
        </p:sp>
        <p:sp>
          <p:nvSpPr>
            <p:cNvPr id="918534" name="Line 6"/>
            <p:cNvSpPr>
              <a:spLocks noChangeShapeType="1"/>
            </p:cNvSpPr>
            <p:nvPr/>
          </p:nvSpPr>
          <p:spPr bwMode="auto">
            <a:xfrm flipV="1">
              <a:off x="830" y="2081"/>
              <a:ext cx="2652" cy="144"/>
            </a:xfrm>
            <a:prstGeom prst="line">
              <a:avLst/>
            </a:prstGeom>
            <a:noFill/>
            <a:ln w="19050">
              <a:solidFill>
                <a:srgbClr val="FF0000"/>
              </a:solidFill>
              <a:round/>
              <a:headEnd/>
              <a:tailEnd/>
            </a:ln>
            <a:effectLst/>
          </p:spPr>
          <p:txBody>
            <a:bodyPr wrap="none" anchor="ctr">
              <a:prstTxWarp prst="textNoShape">
                <a:avLst/>
              </a:prstTxWarp>
            </a:bodyPr>
            <a:lstStyle/>
            <a:p>
              <a:endParaRPr lang="en-US">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853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8531">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8531">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0"/>
                                  </p:stCondLst>
                                  <p:childTnLst>
                                    <p:set>
                                      <p:cBhvr>
                                        <p:cTn id="21"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8531" grpId="0" build="p"/>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2226" name="Rectangle 2"/>
          <p:cNvSpPr>
            <a:spLocks noGrp="1" noChangeArrowheads="1"/>
          </p:cNvSpPr>
          <p:nvPr>
            <p:ph type="title"/>
          </p:nvPr>
        </p:nvSpPr>
        <p:spPr>
          <a:xfrm>
            <a:off x="0" y="76200"/>
            <a:ext cx="9144000" cy="1143000"/>
          </a:xfrm>
          <a:noFill/>
          <a:ln/>
        </p:spPr>
        <p:txBody>
          <a:bodyPr/>
          <a:lstStyle/>
          <a:p>
            <a:r>
              <a:rPr lang="en-US">
                <a:solidFill>
                  <a:srgbClr val="FF0000"/>
                </a:solidFill>
                <a:latin typeface="Times New Roman" charset="0"/>
              </a:rPr>
              <a:t>Linking Objects Together</a:t>
            </a:r>
            <a:endParaRPr lang="en-US">
              <a:solidFill>
                <a:schemeClr val="tx1"/>
              </a:solidFill>
            </a:endParaRPr>
          </a:p>
        </p:txBody>
      </p:sp>
      <p:sp>
        <p:nvSpPr>
          <p:cNvPr id="692458" name="Rectangle 234"/>
          <p:cNvSpPr>
            <a:spLocks noChangeArrowheads="1"/>
          </p:cNvSpPr>
          <p:nvPr/>
        </p:nvSpPr>
        <p:spPr bwMode="auto">
          <a:xfrm>
            <a:off x="482600" y="1155700"/>
            <a:ext cx="8128000" cy="1739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Pointers are important </a:t>
            </a:r>
            <a:r>
              <a:rPr lang="en-US" sz="2400" b="0" dirty="0">
                <a:solidFill>
                  <a:srgbClr val="000000"/>
                </a:solidFill>
              </a:rPr>
              <a:t>in</a:t>
            </a:r>
            <a:r>
              <a:rPr lang="en-US" sz="2400" b="0" dirty="0" smtClean="0">
                <a:solidFill>
                  <a:srgbClr val="000000"/>
                </a:solidFill>
              </a:rPr>
              <a:t> programming because </a:t>
            </a:r>
            <a:r>
              <a:rPr lang="en-US" sz="2400" b="0" dirty="0">
                <a:solidFill>
                  <a:srgbClr val="000000"/>
                </a:solidFill>
              </a:rPr>
              <a:t>they make it possible to represent the relationship among objects by linking them together in various ways.</a:t>
            </a:r>
          </a:p>
        </p:txBody>
      </p:sp>
      <p:sp>
        <p:nvSpPr>
          <p:cNvPr id="692484" name="Rectangle 260"/>
          <p:cNvSpPr>
            <a:spLocks noChangeArrowheads="1"/>
          </p:cNvSpPr>
          <p:nvPr/>
        </p:nvSpPr>
        <p:spPr bwMode="auto">
          <a:xfrm>
            <a:off x="482600" y="4683280"/>
            <a:ext cx="8128000" cy="87932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latin typeface="Times New Roman"/>
                <a:cs typeface="Times New Roman"/>
              </a:rPr>
              <a:t>C++ marks </a:t>
            </a:r>
            <a:r>
              <a:rPr lang="en-US" sz="2400" b="0" dirty="0">
                <a:solidFill>
                  <a:srgbClr val="000000"/>
                </a:solidFill>
                <a:latin typeface="Times New Roman"/>
                <a:cs typeface="Times New Roman"/>
              </a:rPr>
              <a:t>the end of linked list using the constant</a:t>
            </a:r>
            <a:r>
              <a:rPr lang="en-US" sz="2400" b="0" dirty="0" smtClean="0">
                <a:solidFill>
                  <a:srgbClr val="000000"/>
                </a:solidFill>
                <a:latin typeface="Times New Roman"/>
                <a:cs typeface="Times New Roman"/>
              </a:rPr>
              <a:t> </a:t>
            </a:r>
            <a:r>
              <a:rPr lang="en-US" sz="2000" dirty="0" smtClean="0">
                <a:solidFill>
                  <a:srgbClr val="000000"/>
                </a:solidFill>
                <a:latin typeface="Courier New"/>
                <a:cs typeface="Courier New"/>
              </a:rPr>
              <a:t>NULL</a:t>
            </a:r>
            <a:r>
              <a:rPr lang="en-US" sz="2400" b="0" dirty="0" smtClean="0">
                <a:solidFill>
                  <a:srgbClr val="000000"/>
                </a:solidFill>
                <a:latin typeface="Times New Roman"/>
                <a:cs typeface="Times New Roman"/>
              </a:rPr>
              <a:t>, </a:t>
            </a:r>
            <a:r>
              <a:rPr lang="en-US" sz="2400" b="0" dirty="0">
                <a:solidFill>
                  <a:srgbClr val="000000"/>
                </a:solidFill>
                <a:latin typeface="Times New Roman"/>
                <a:cs typeface="Times New Roman"/>
              </a:rPr>
              <a:t>which</a:t>
            </a:r>
            <a:r>
              <a:rPr lang="en-US" sz="2400" b="0" dirty="0" smtClean="0">
                <a:solidFill>
                  <a:srgbClr val="000000"/>
                </a:solidFill>
                <a:latin typeface="Times New Roman"/>
                <a:cs typeface="Times New Roman"/>
              </a:rPr>
              <a:t> signifies a pointer that does not have an actual target.</a:t>
            </a:r>
            <a:endParaRPr lang="en-US" sz="2400" b="0" dirty="0">
              <a:solidFill>
                <a:srgbClr val="000000"/>
              </a:solidFill>
              <a:latin typeface="Times New Roman"/>
              <a:cs typeface="Times New Roman"/>
            </a:endParaRPr>
          </a:p>
        </p:txBody>
      </p:sp>
      <p:sp>
        <p:nvSpPr>
          <p:cNvPr id="44" name="Rectangle 260"/>
          <p:cNvSpPr>
            <a:spLocks noChangeArrowheads="1"/>
          </p:cNvSpPr>
          <p:nvPr/>
        </p:nvSpPr>
        <p:spPr bwMode="auto">
          <a:xfrm>
            <a:off x="481390" y="5442855"/>
            <a:ext cx="8128000" cy="87932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latin typeface="Times New Roman"/>
                <a:cs typeface="Times New Roman"/>
              </a:rPr>
              <a:t>In diagrams, the </a:t>
            </a:r>
            <a:r>
              <a:rPr lang="en-US" sz="2000" dirty="0" smtClean="0">
                <a:solidFill>
                  <a:srgbClr val="000000"/>
                </a:solidFill>
                <a:latin typeface="Courier New"/>
                <a:cs typeface="Courier New"/>
              </a:rPr>
              <a:t>NULL</a:t>
            </a:r>
            <a:r>
              <a:rPr lang="en-US" sz="2400" b="0" dirty="0" smtClean="0">
                <a:solidFill>
                  <a:srgbClr val="000000"/>
                </a:solidFill>
                <a:latin typeface="Times New Roman"/>
                <a:cs typeface="Times New Roman"/>
              </a:rPr>
              <a:t> value marking the end of a list is often indicated by drawing a diagonal line across the box.</a:t>
            </a:r>
            <a:endParaRPr lang="en-US" sz="2400" b="0" dirty="0">
              <a:solidFill>
                <a:srgbClr val="000000"/>
              </a:solidFill>
              <a:latin typeface="Times New Roman"/>
              <a:cs typeface="Times New Roman"/>
            </a:endParaRPr>
          </a:p>
        </p:txBody>
      </p:sp>
      <p:sp>
        <p:nvSpPr>
          <p:cNvPr id="46" name="TextBox 45"/>
          <p:cNvSpPr txBox="1"/>
          <p:nvPr/>
        </p:nvSpPr>
        <p:spPr>
          <a:xfrm>
            <a:off x="9978571" y="2152952"/>
            <a:ext cx="184666" cy="307777"/>
          </a:xfrm>
          <a:prstGeom prst="rect">
            <a:avLst/>
          </a:prstGeom>
          <a:noFill/>
        </p:spPr>
        <p:txBody>
          <a:bodyPr wrap="none" rtlCol="0">
            <a:spAutoFit/>
          </a:bodyPr>
          <a:lstStyle/>
          <a:p>
            <a:pPr algn="ctr"/>
            <a:endParaRPr lang="en-US" dirty="0">
              <a:solidFill>
                <a:srgbClr val="000000"/>
              </a:solidFill>
            </a:endParaRPr>
          </a:p>
        </p:txBody>
      </p:sp>
      <p:grpSp>
        <p:nvGrpSpPr>
          <p:cNvPr id="2" name="Group 50"/>
          <p:cNvGrpSpPr/>
          <p:nvPr/>
        </p:nvGrpSpPr>
        <p:grpSpPr>
          <a:xfrm>
            <a:off x="482600" y="2286000"/>
            <a:ext cx="8128000" cy="2123297"/>
            <a:chOff x="482600" y="2286000"/>
            <a:chExt cx="8128000" cy="2123297"/>
          </a:xfrm>
        </p:grpSpPr>
        <p:sp>
          <p:nvSpPr>
            <p:cNvPr id="692459" name="Rectangle 235"/>
            <p:cNvSpPr>
              <a:spLocks noChangeArrowheads="1"/>
            </p:cNvSpPr>
            <p:nvPr/>
          </p:nvSpPr>
          <p:spPr bwMode="auto">
            <a:xfrm>
              <a:off x="482600" y="2286000"/>
              <a:ext cx="8128000" cy="13716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simplest example of a linked structure </a:t>
              </a:r>
              <a:r>
                <a:rPr lang="en-US" sz="2400" b="0" dirty="0">
                  <a:solidFill>
                    <a:srgbClr val="000000"/>
                  </a:solidFill>
                </a:rPr>
                <a:t>(which</a:t>
              </a:r>
              <a:r>
                <a:rPr lang="en-US" sz="2400" b="0" dirty="0" smtClean="0">
                  <a:solidFill>
                    <a:srgbClr val="000000"/>
                  </a:solidFill>
                </a:rPr>
                <a:t> appears first in Chapter 12 and is used throughout the later chapters) </a:t>
              </a:r>
              <a:r>
                <a:rPr lang="en-US" sz="2400" b="0" dirty="0">
                  <a:solidFill>
                    <a:srgbClr val="000000"/>
                  </a:solidFill>
                </a:rPr>
                <a:t>is called a </a:t>
              </a:r>
              <a:r>
                <a:rPr lang="en-US" sz="2400" i="1" dirty="0">
                  <a:solidFill>
                    <a:srgbClr val="000000"/>
                  </a:solidFill>
                </a:rPr>
                <a:t>linked list</a:t>
              </a:r>
              <a:r>
                <a:rPr lang="en-US" sz="2400" b="0" i="1" dirty="0">
                  <a:solidFill>
                    <a:srgbClr val="000000"/>
                  </a:solidFill>
                </a:rPr>
                <a:t>,</a:t>
              </a:r>
              <a:r>
                <a:rPr lang="en-US" sz="2400" b="0" dirty="0">
                  <a:solidFill>
                    <a:srgbClr val="000000"/>
                  </a:solidFill>
                </a:rPr>
                <a:t> in which each object in a sequence contains a reference to the one that follows it:</a:t>
              </a:r>
            </a:p>
          </p:txBody>
        </p:sp>
        <p:sp>
          <p:nvSpPr>
            <p:cNvPr id="692406" name="Rectangle 182"/>
            <p:cNvSpPr>
              <a:spLocks noChangeArrowheads="1"/>
            </p:cNvSpPr>
            <p:nvPr/>
          </p:nvSpPr>
          <p:spPr bwMode="auto">
            <a:xfrm>
              <a:off x="1714500" y="410754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09" name="Rectangle 185"/>
            <p:cNvSpPr>
              <a:spLocks noChangeArrowheads="1"/>
            </p:cNvSpPr>
            <p:nvPr/>
          </p:nvSpPr>
          <p:spPr bwMode="auto">
            <a:xfrm>
              <a:off x="1714500" y="380758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54" name="Oval 230"/>
            <p:cNvSpPr>
              <a:spLocks noChangeArrowheads="1"/>
            </p:cNvSpPr>
            <p:nvPr/>
          </p:nvSpPr>
          <p:spPr bwMode="auto">
            <a:xfrm>
              <a:off x="2165350" y="4224793"/>
              <a:ext cx="74613"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90000"/>
                </a:lnSpc>
              </a:pPr>
              <a:endParaRPr lang="en-US">
                <a:solidFill>
                  <a:srgbClr val="000000"/>
                </a:solidFill>
              </a:endParaRPr>
            </a:p>
          </p:txBody>
        </p:sp>
        <p:cxnSp>
          <p:nvCxnSpPr>
            <p:cNvPr id="692457" name="AutoShape 233"/>
            <p:cNvCxnSpPr>
              <a:cxnSpLocks noChangeShapeType="1"/>
              <a:stCxn id="692454" idx="6"/>
              <a:endCxn id="692462" idx="1"/>
            </p:cNvCxnSpPr>
            <p:nvPr/>
          </p:nvCxnSpPr>
          <p:spPr bwMode="auto">
            <a:xfrm flipV="1">
              <a:off x="2239963" y="3958461"/>
              <a:ext cx="1252537" cy="303639"/>
            </a:xfrm>
            <a:prstGeom prst="bentConnector3">
              <a:avLst>
                <a:gd name="adj1" fmla="val 68348"/>
              </a:avLst>
            </a:prstGeom>
            <a:noFill/>
            <a:ln w="9525">
              <a:solidFill>
                <a:schemeClr val="tx1"/>
              </a:solidFill>
              <a:miter lim="800000"/>
              <a:headEnd/>
              <a:tailEnd type="triangle" w="med" len="med"/>
            </a:ln>
            <a:effectLst/>
          </p:spPr>
        </p:cxnSp>
        <p:sp>
          <p:nvSpPr>
            <p:cNvPr id="692460" name="Rectangle 236"/>
            <p:cNvSpPr>
              <a:spLocks noChangeArrowheads="1"/>
            </p:cNvSpPr>
            <p:nvPr/>
          </p:nvSpPr>
          <p:spPr bwMode="auto">
            <a:xfrm>
              <a:off x="3492500" y="410754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62" name="Rectangle 238"/>
            <p:cNvSpPr>
              <a:spLocks noChangeArrowheads="1"/>
            </p:cNvSpPr>
            <p:nvPr/>
          </p:nvSpPr>
          <p:spPr bwMode="auto">
            <a:xfrm>
              <a:off x="3492500" y="380758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65" name="Oval 241"/>
            <p:cNvSpPr>
              <a:spLocks noChangeArrowheads="1"/>
            </p:cNvSpPr>
            <p:nvPr/>
          </p:nvSpPr>
          <p:spPr bwMode="auto">
            <a:xfrm>
              <a:off x="3943350" y="4224793"/>
              <a:ext cx="74613"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90000"/>
                </a:lnSpc>
              </a:pPr>
              <a:endParaRPr lang="en-US">
                <a:solidFill>
                  <a:srgbClr val="000000"/>
                </a:solidFill>
              </a:endParaRPr>
            </a:p>
          </p:txBody>
        </p:sp>
        <p:cxnSp>
          <p:nvCxnSpPr>
            <p:cNvPr id="692467" name="AutoShape 243"/>
            <p:cNvCxnSpPr>
              <a:cxnSpLocks noChangeShapeType="1"/>
              <a:stCxn id="692465" idx="6"/>
              <a:endCxn id="692470" idx="1"/>
            </p:cNvCxnSpPr>
            <p:nvPr/>
          </p:nvCxnSpPr>
          <p:spPr bwMode="auto">
            <a:xfrm flipV="1">
              <a:off x="4017963" y="3958461"/>
              <a:ext cx="1252537" cy="303639"/>
            </a:xfrm>
            <a:prstGeom prst="bentConnector3">
              <a:avLst>
                <a:gd name="adj1" fmla="val 69313"/>
              </a:avLst>
            </a:prstGeom>
            <a:noFill/>
            <a:ln w="9525">
              <a:solidFill>
                <a:schemeClr val="tx1"/>
              </a:solidFill>
              <a:miter lim="800000"/>
              <a:headEnd/>
              <a:tailEnd type="triangle" w="med" len="med"/>
            </a:ln>
            <a:effectLst/>
          </p:spPr>
        </p:cxnSp>
        <p:sp>
          <p:nvSpPr>
            <p:cNvPr id="692468" name="Rectangle 244"/>
            <p:cNvSpPr>
              <a:spLocks noChangeArrowheads="1"/>
            </p:cNvSpPr>
            <p:nvPr/>
          </p:nvSpPr>
          <p:spPr bwMode="auto">
            <a:xfrm>
              <a:off x="5270500" y="410754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70" name="Rectangle 246"/>
            <p:cNvSpPr>
              <a:spLocks noChangeArrowheads="1"/>
            </p:cNvSpPr>
            <p:nvPr/>
          </p:nvSpPr>
          <p:spPr bwMode="auto">
            <a:xfrm>
              <a:off x="5270500" y="380758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692473" name="Oval 249"/>
            <p:cNvSpPr>
              <a:spLocks noChangeArrowheads="1"/>
            </p:cNvSpPr>
            <p:nvPr/>
          </p:nvSpPr>
          <p:spPr bwMode="auto">
            <a:xfrm>
              <a:off x="5721350" y="4224793"/>
              <a:ext cx="74613"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90000"/>
                </a:lnSpc>
              </a:pPr>
              <a:endParaRPr lang="en-US">
                <a:solidFill>
                  <a:srgbClr val="000000"/>
                </a:solidFill>
              </a:endParaRPr>
            </a:p>
          </p:txBody>
        </p:sp>
        <p:cxnSp>
          <p:nvCxnSpPr>
            <p:cNvPr id="692475" name="AutoShape 251"/>
            <p:cNvCxnSpPr>
              <a:cxnSpLocks noChangeShapeType="1"/>
              <a:stCxn id="692473" idx="6"/>
              <a:endCxn id="692478" idx="1"/>
            </p:cNvCxnSpPr>
            <p:nvPr/>
          </p:nvCxnSpPr>
          <p:spPr bwMode="auto">
            <a:xfrm flipV="1">
              <a:off x="5795963" y="3958461"/>
              <a:ext cx="1252537" cy="303639"/>
            </a:xfrm>
            <a:prstGeom prst="bentConnector3">
              <a:avLst>
                <a:gd name="adj1" fmla="val 66416"/>
              </a:avLst>
            </a:prstGeom>
            <a:noFill/>
            <a:ln w="9525">
              <a:solidFill>
                <a:schemeClr val="tx1"/>
              </a:solidFill>
              <a:miter lim="800000"/>
              <a:headEnd/>
              <a:tailEnd type="triangle" w="med" len="med"/>
            </a:ln>
            <a:effectLst/>
          </p:spPr>
        </p:cxnSp>
        <p:sp>
          <p:nvSpPr>
            <p:cNvPr id="692476" name="Rectangle 252"/>
            <p:cNvSpPr>
              <a:spLocks noChangeArrowheads="1"/>
            </p:cNvSpPr>
            <p:nvPr/>
          </p:nvSpPr>
          <p:spPr bwMode="auto">
            <a:xfrm>
              <a:off x="7048500" y="410754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dirty="0" smtClean="0">
                  <a:solidFill>
                    <a:srgbClr val="000000"/>
                  </a:solidFill>
                </a:rPr>
                <a:t> </a:t>
              </a:r>
              <a:endParaRPr lang="en-US" sz="1200" dirty="0">
                <a:solidFill>
                  <a:srgbClr val="000000"/>
                </a:solidFill>
                <a:latin typeface="Courier New" charset="0"/>
              </a:endParaRPr>
            </a:p>
          </p:txBody>
        </p:sp>
        <p:sp>
          <p:nvSpPr>
            <p:cNvPr id="692478" name="Rectangle 254"/>
            <p:cNvSpPr>
              <a:spLocks noChangeArrowheads="1"/>
            </p:cNvSpPr>
            <p:nvPr/>
          </p:nvSpPr>
          <p:spPr bwMode="auto">
            <a:xfrm>
              <a:off x="7048500" y="3807585"/>
              <a:ext cx="990600" cy="30175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90000"/>
                </a:lnSpc>
              </a:pPr>
              <a:r>
                <a:rPr lang="en-US" sz="1000">
                  <a:solidFill>
                    <a:srgbClr val="000000"/>
                  </a:solidFill>
                </a:rPr>
                <a:t> </a:t>
              </a:r>
            </a:p>
          </p:txBody>
        </p:sp>
        <p:sp>
          <p:nvSpPr>
            <p:cNvPr id="47" name="TextBox 46"/>
            <p:cNvSpPr txBox="1"/>
            <p:nvPr/>
          </p:nvSpPr>
          <p:spPr>
            <a:xfrm>
              <a:off x="1705429" y="3797905"/>
              <a:ext cx="1003903" cy="304800"/>
            </a:xfrm>
            <a:prstGeom prst="rect">
              <a:avLst/>
            </a:prstGeom>
            <a:noFill/>
          </p:spPr>
          <p:txBody>
            <a:bodyPr wrap="square" rtlCol="0">
              <a:spAutoFit/>
            </a:bodyPr>
            <a:lstStyle/>
            <a:p>
              <a:pPr algn="ctr"/>
              <a:r>
                <a:rPr lang="en-US" b="0" i="1" dirty="0" smtClean="0">
                  <a:solidFill>
                    <a:srgbClr val="000000"/>
                  </a:solidFill>
                </a:rPr>
                <a:t>data</a:t>
              </a:r>
              <a:endParaRPr lang="en-US" b="0" i="1" dirty="0">
                <a:solidFill>
                  <a:srgbClr val="000000"/>
                </a:solidFill>
              </a:endParaRPr>
            </a:p>
          </p:txBody>
        </p:sp>
        <p:sp>
          <p:nvSpPr>
            <p:cNvPr id="48" name="TextBox 47"/>
            <p:cNvSpPr txBox="1"/>
            <p:nvPr/>
          </p:nvSpPr>
          <p:spPr>
            <a:xfrm>
              <a:off x="3488267" y="3797905"/>
              <a:ext cx="1003903" cy="304800"/>
            </a:xfrm>
            <a:prstGeom prst="rect">
              <a:avLst/>
            </a:prstGeom>
            <a:noFill/>
          </p:spPr>
          <p:txBody>
            <a:bodyPr wrap="square" rtlCol="0">
              <a:spAutoFit/>
            </a:bodyPr>
            <a:lstStyle/>
            <a:p>
              <a:pPr algn="ctr"/>
              <a:r>
                <a:rPr lang="en-US" b="0" i="1" dirty="0" smtClean="0">
                  <a:solidFill>
                    <a:srgbClr val="000000"/>
                  </a:solidFill>
                </a:rPr>
                <a:t>data</a:t>
              </a:r>
              <a:endParaRPr lang="en-US" b="0" i="1" dirty="0">
                <a:solidFill>
                  <a:srgbClr val="000000"/>
                </a:solidFill>
              </a:endParaRPr>
            </a:p>
          </p:txBody>
        </p:sp>
        <p:sp>
          <p:nvSpPr>
            <p:cNvPr id="49" name="TextBox 48"/>
            <p:cNvSpPr txBox="1"/>
            <p:nvPr/>
          </p:nvSpPr>
          <p:spPr>
            <a:xfrm>
              <a:off x="5259010" y="3797905"/>
              <a:ext cx="1003903" cy="304800"/>
            </a:xfrm>
            <a:prstGeom prst="rect">
              <a:avLst/>
            </a:prstGeom>
            <a:noFill/>
          </p:spPr>
          <p:txBody>
            <a:bodyPr wrap="square" rtlCol="0">
              <a:spAutoFit/>
            </a:bodyPr>
            <a:lstStyle/>
            <a:p>
              <a:pPr algn="ctr"/>
              <a:r>
                <a:rPr lang="en-US" b="0" i="1" dirty="0" smtClean="0">
                  <a:solidFill>
                    <a:srgbClr val="000000"/>
                  </a:solidFill>
                </a:rPr>
                <a:t>data</a:t>
              </a:r>
              <a:endParaRPr lang="en-US" b="0" i="1" dirty="0">
                <a:solidFill>
                  <a:srgbClr val="000000"/>
                </a:solidFill>
              </a:endParaRPr>
            </a:p>
          </p:txBody>
        </p:sp>
        <p:sp>
          <p:nvSpPr>
            <p:cNvPr id="50" name="TextBox 49"/>
            <p:cNvSpPr txBox="1"/>
            <p:nvPr/>
          </p:nvSpPr>
          <p:spPr>
            <a:xfrm>
              <a:off x="7041848" y="3797905"/>
              <a:ext cx="1003903" cy="304800"/>
            </a:xfrm>
            <a:prstGeom prst="rect">
              <a:avLst/>
            </a:prstGeom>
            <a:noFill/>
          </p:spPr>
          <p:txBody>
            <a:bodyPr wrap="square" rtlCol="0">
              <a:spAutoFit/>
            </a:bodyPr>
            <a:lstStyle/>
            <a:p>
              <a:pPr algn="ctr"/>
              <a:r>
                <a:rPr lang="en-US" b="0" i="1" dirty="0" smtClean="0">
                  <a:solidFill>
                    <a:srgbClr val="000000"/>
                  </a:solidFill>
                </a:rPr>
                <a:t>data</a:t>
              </a:r>
              <a:endParaRPr lang="en-US" b="0" i="1" dirty="0">
                <a:solidFill>
                  <a:srgbClr val="000000"/>
                </a:solidFill>
              </a:endParaRPr>
            </a:p>
          </p:txBody>
        </p:sp>
      </p:grpSp>
      <p:sp>
        <p:nvSpPr>
          <p:cNvPr id="41" name="Rectangle 40"/>
          <p:cNvSpPr/>
          <p:nvPr/>
        </p:nvSpPr>
        <p:spPr>
          <a:xfrm>
            <a:off x="7055817" y="4074885"/>
            <a:ext cx="987516" cy="338554"/>
          </a:xfrm>
          <a:prstGeom prst="rect">
            <a:avLst/>
          </a:prstGeom>
        </p:spPr>
        <p:txBody>
          <a:bodyPr wrap="square">
            <a:spAutoFit/>
          </a:bodyPr>
          <a:lstStyle/>
          <a:p>
            <a:pPr algn="ctr"/>
            <a:r>
              <a:rPr lang="en-US" sz="1600" dirty="0" smtClean="0">
                <a:solidFill>
                  <a:srgbClr val="000000"/>
                </a:solidFill>
                <a:latin typeface="Courier New" charset="0"/>
              </a:rPr>
              <a:t>NULL</a:t>
            </a:r>
            <a:endParaRPr lang="en-US" sz="1600" dirty="0">
              <a:solidFill>
                <a:srgbClr val="000000"/>
              </a:solidFill>
            </a:endParaRPr>
          </a:p>
        </p:txBody>
      </p:sp>
      <p:cxnSp>
        <p:nvCxnSpPr>
          <p:cNvPr id="43" name="Straight Connector 42"/>
          <p:cNvCxnSpPr/>
          <p:nvPr/>
        </p:nvCxnSpPr>
        <p:spPr bwMode="auto">
          <a:xfrm flipH="1">
            <a:off x="7046685" y="4106335"/>
            <a:ext cx="996696" cy="301752"/>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1"/>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692484">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44">
                                            <p:txEl>
                                              <p:pRg st="0" end="0"/>
                                            </p:txEl>
                                          </p:spTgt>
                                        </p:tgtEl>
                                        <p:attrNameLst>
                                          <p:attrName>style.visibility</p:attrName>
                                        </p:attrNameLst>
                                      </p:cBhvr>
                                      <p:to>
                                        <p:strVal val="visible"/>
                                      </p:to>
                                    </p:set>
                                  </p:childTnLst>
                                </p:cTn>
                              </p:par>
                            </p:childTnLst>
                          </p:cTn>
                        </p:par>
                        <p:par>
                          <p:cTn id="18" fill="hold">
                            <p:stCondLst>
                              <p:cond delay="500"/>
                            </p:stCondLst>
                            <p:childTnLst>
                              <p:par>
                                <p:cTn id="19" presetID="1" presetClass="exit" presetSubtype="0" fill="hold" grpId="1" nodeType="afterEffect">
                                  <p:stCondLst>
                                    <p:cond delay="0"/>
                                  </p:stCondLst>
                                  <p:childTnLst>
                                    <p:set>
                                      <p:cBhvr>
                                        <p:cTn id="20" dur="1" fill="hold">
                                          <p:stCondLst>
                                            <p:cond delay="0"/>
                                          </p:stCondLst>
                                        </p:cTn>
                                        <p:tgtEl>
                                          <p:spTgt spid="41"/>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2484" grpId="0" build="p" autoUpdateAnimBg="0"/>
      <p:bldP spid="44" grpId="0" build="p" autoUpdateAnimBg="0"/>
      <p:bldP spid="41" grpId="0"/>
      <p:bldP spid="41" grpId="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2"/>
          <p:cNvGrpSpPr>
            <a:grpSpLocks/>
          </p:cNvGrpSpPr>
          <p:nvPr/>
        </p:nvGrpSpPr>
        <p:grpSpPr bwMode="auto">
          <a:xfrm>
            <a:off x="8369300" y="4995863"/>
            <a:ext cx="306388" cy="792162"/>
            <a:chOff x="591" y="1592"/>
            <a:chExt cx="193" cy="499"/>
          </a:xfrm>
        </p:grpSpPr>
        <p:sp>
          <p:nvSpPr>
            <p:cNvPr id="788483" name="AutoShape 3"/>
            <p:cNvSpPr>
              <a:spLocks noChangeArrowheads="1"/>
            </p:cNvSpPr>
            <p:nvPr/>
          </p:nvSpPr>
          <p:spPr bwMode="auto">
            <a:xfrm>
              <a:off x="592" y="1592"/>
              <a:ext cx="192" cy="192"/>
            </a:xfrm>
            <a:prstGeom prst="wave">
              <a:avLst>
                <a:gd name="adj1" fmla="val 13005"/>
                <a:gd name="adj2" fmla="val 0"/>
              </a:avLst>
            </a:prstGeom>
            <a:solidFill>
              <a:srgbClr val="FF0000"/>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484" name="Line 4"/>
            <p:cNvSpPr>
              <a:spLocks noChangeShapeType="1"/>
            </p:cNvSpPr>
            <p:nvPr/>
          </p:nvSpPr>
          <p:spPr bwMode="auto">
            <a:xfrm>
              <a:off x="591" y="1606"/>
              <a:ext cx="0" cy="485"/>
            </a:xfrm>
            <a:prstGeom prst="line">
              <a:avLst/>
            </a:prstGeom>
            <a:no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grpSp>
      <p:grpSp>
        <p:nvGrpSpPr>
          <p:cNvPr id="3" name="Group 5"/>
          <p:cNvGrpSpPr>
            <a:grpSpLocks/>
          </p:cNvGrpSpPr>
          <p:nvPr/>
        </p:nvGrpSpPr>
        <p:grpSpPr bwMode="auto">
          <a:xfrm>
            <a:off x="823913" y="5033963"/>
            <a:ext cx="306387" cy="792162"/>
            <a:chOff x="591" y="1592"/>
            <a:chExt cx="193" cy="499"/>
          </a:xfrm>
        </p:grpSpPr>
        <p:sp>
          <p:nvSpPr>
            <p:cNvPr id="788486" name="AutoShape 6"/>
            <p:cNvSpPr>
              <a:spLocks noChangeArrowheads="1"/>
            </p:cNvSpPr>
            <p:nvPr/>
          </p:nvSpPr>
          <p:spPr bwMode="auto">
            <a:xfrm>
              <a:off x="592" y="1592"/>
              <a:ext cx="192" cy="192"/>
            </a:xfrm>
            <a:prstGeom prst="wave">
              <a:avLst>
                <a:gd name="adj1" fmla="val 13005"/>
                <a:gd name="adj2" fmla="val 0"/>
              </a:avLst>
            </a:prstGeom>
            <a:solidFill>
              <a:srgbClr val="FF0000"/>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487" name="Line 7"/>
            <p:cNvSpPr>
              <a:spLocks noChangeShapeType="1"/>
            </p:cNvSpPr>
            <p:nvPr/>
          </p:nvSpPr>
          <p:spPr bwMode="auto">
            <a:xfrm>
              <a:off x="591" y="1606"/>
              <a:ext cx="0" cy="485"/>
            </a:xfrm>
            <a:prstGeom prst="line">
              <a:avLst/>
            </a:prstGeom>
            <a:no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grpSp>
      <p:sp>
        <p:nvSpPr>
          <p:cNvPr id="788488" name="AutoShape 8"/>
          <p:cNvSpPr>
            <a:spLocks noChangeArrowheads="1"/>
          </p:cNvSpPr>
          <p:nvPr/>
        </p:nvSpPr>
        <p:spPr bwMode="auto">
          <a:xfrm>
            <a:off x="736600" y="5559425"/>
            <a:ext cx="174625" cy="465138"/>
          </a:xfrm>
          <a:prstGeom prst="triangle">
            <a:avLst>
              <a:gd name="adj" fmla="val 50000"/>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89" name="Rectangle 9"/>
          <p:cNvSpPr>
            <a:spLocks noChangeArrowheads="1"/>
          </p:cNvSpPr>
          <p:nvPr/>
        </p:nvSpPr>
        <p:spPr bwMode="auto">
          <a:xfrm>
            <a:off x="673100" y="5732463"/>
            <a:ext cx="311150" cy="746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0" name="Rectangle 10"/>
          <p:cNvSpPr>
            <a:spLocks noChangeArrowheads="1"/>
          </p:cNvSpPr>
          <p:nvPr/>
        </p:nvSpPr>
        <p:spPr bwMode="auto">
          <a:xfrm>
            <a:off x="647700" y="5783263"/>
            <a:ext cx="365125" cy="746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1" name="Rectangle 11"/>
          <p:cNvSpPr>
            <a:spLocks noChangeArrowheads="1"/>
          </p:cNvSpPr>
          <p:nvPr/>
        </p:nvSpPr>
        <p:spPr bwMode="auto">
          <a:xfrm>
            <a:off x="620713" y="5832475"/>
            <a:ext cx="420687" cy="7461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2" name="Rectangle 12"/>
          <p:cNvSpPr>
            <a:spLocks noChangeArrowheads="1"/>
          </p:cNvSpPr>
          <p:nvPr/>
        </p:nvSpPr>
        <p:spPr bwMode="auto">
          <a:xfrm>
            <a:off x="595313" y="5873750"/>
            <a:ext cx="474662" cy="7461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3" name="Rectangle 13"/>
          <p:cNvSpPr>
            <a:spLocks noChangeArrowheads="1"/>
          </p:cNvSpPr>
          <p:nvPr/>
        </p:nvSpPr>
        <p:spPr bwMode="auto">
          <a:xfrm>
            <a:off x="565150" y="5924550"/>
            <a:ext cx="539750" cy="7461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4" name="Rectangle 14"/>
          <p:cNvSpPr>
            <a:spLocks noChangeArrowheads="1"/>
          </p:cNvSpPr>
          <p:nvPr/>
        </p:nvSpPr>
        <p:spPr bwMode="auto">
          <a:xfrm>
            <a:off x="528638" y="5975350"/>
            <a:ext cx="593725" cy="7461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5" name="Rectangle 15"/>
          <p:cNvSpPr>
            <a:spLocks noChangeArrowheads="1"/>
          </p:cNvSpPr>
          <p:nvPr/>
        </p:nvSpPr>
        <p:spPr bwMode="auto">
          <a:xfrm>
            <a:off x="495300" y="6026150"/>
            <a:ext cx="661988" cy="7461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496" name="Rectangle 16"/>
          <p:cNvSpPr>
            <a:spLocks noGrp="1" noChangeArrowheads="1"/>
          </p:cNvSpPr>
          <p:nvPr>
            <p:ph type="title"/>
          </p:nvPr>
        </p:nvSpPr>
        <p:spPr>
          <a:xfrm>
            <a:off x="0" y="76200"/>
            <a:ext cx="9144000" cy="1143000"/>
          </a:xfrm>
          <a:noFill/>
          <a:ln/>
        </p:spPr>
        <p:txBody>
          <a:bodyPr/>
          <a:lstStyle/>
          <a:p>
            <a:r>
              <a:rPr lang="en-US">
                <a:solidFill>
                  <a:srgbClr val="FF0000"/>
                </a:solidFill>
                <a:latin typeface="Times New Roman" charset="0"/>
              </a:rPr>
              <a:t>The Beacons of Gondor</a:t>
            </a:r>
            <a:endParaRPr lang="en-US">
              <a:solidFill>
                <a:schemeClr val="tx1"/>
              </a:solidFill>
            </a:endParaRPr>
          </a:p>
        </p:txBody>
      </p:sp>
      <p:pic>
        <p:nvPicPr>
          <p:cNvPr id="788497" name="Picture 17" descr="Feuer10"/>
          <p:cNvPicPr>
            <a:picLocks noChangeAspect="1" noChangeArrowheads="1"/>
          </p:cNvPicPr>
          <p:nvPr/>
        </p:nvPicPr>
        <p:blipFill>
          <a:blip r:embed="rId3"/>
          <a:srcRect/>
          <a:stretch>
            <a:fillRect/>
          </a:stretch>
        </p:blipFill>
        <p:spPr bwMode="auto">
          <a:xfrm>
            <a:off x="1485900" y="5173663"/>
            <a:ext cx="533400" cy="644525"/>
          </a:xfrm>
          <a:prstGeom prst="rect">
            <a:avLst/>
          </a:prstGeom>
          <a:noFill/>
        </p:spPr>
      </p:pic>
      <p:pic>
        <p:nvPicPr>
          <p:cNvPr id="788498" name="Picture 18" descr="Feuer10"/>
          <p:cNvPicPr>
            <a:picLocks noChangeAspect="1" noChangeArrowheads="1"/>
          </p:cNvPicPr>
          <p:nvPr/>
        </p:nvPicPr>
        <p:blipFill>
          <a:blip r:embed="rId3"/>
          <a:srcRect/>
          <a:stretch>
            <a:fillRect/>
          </a:stretch>
        </p:blipFill>
        <p:spPr bwMode="auto">
          <a:xfrm>
            <a:off x="2395538" y="5173663"/>
            <a:ext cx="533400" cy="644525"/>
          </a:xfrm>
          <a:prstGeom prst="rect">
            <a:avLst/>
          </a:prstGeom>
          <a:noFill/>
        </p:spPr>
      </p:pic>
      <p:pic>
        <p:nvPicPr>
          <p:cNvPr id="788499" name="Picture 19" descr="Feuer10"/>
          <p:cNvPicPr>
            <a:picLocks noChangeAspect="1" noChangeArrowheads="1"/>
          </p:cNvPicPr>
          <p:nvPr/>
        </p:nvPicPr>
        <p:blipFill>
          <a:blip r:embed="rId3"/>
          <a:srcRect/>
          <a:stretch>
            <a:fillRect/>
          </a:stretch>
        </p:blipFill>
        <p:spPr bwMode="auto">
          <a:xfrm>
            <a:off x="3322638" y="5173663"/>
            <a:ext cx="533400" cy="644525"/>
          </a:xfrm>
          <a:prstGeom prst="rect">
            <a:avLst/>
          </a:prstGeom>
          <a:noFill/>
        </p:spPr>
      </p:pic>
      <p:pic>
        <p:nvPicPr>
          <p:cNvPr id="788500" name="Picture 20" descr="Feuer10"/>
          <p:cNvPicPr>
            <a:picLocks noChangeAspect="1" noChangeArrowheads="1"/>
          </p:cNvPicPr>
          <p:nvPr/>
        </p:nvPicPr>
        <p:blipFill>
          <a:blip r:embed="rId3"/>
          <a:srcRect/>
          <a:stretch>
            <a:fillRect/>
          </a:stretch>
        </p:blipFill>
        <p:spPr bwMode="auto">
          <a:xfrm>
            <a:off x="4237038" y="5173663"/>
            <a:ext cx="533400" cy="644525"/>
          </a:xfrm>
          <a:prstGeom prst="rect">
            <a:avLst/>
          </a:prstGeom>
          <a:noFill/>
        </p:spPr>
      </p:pic>
      <p:pic>
        <p:nvPicPr>
          <p:cNvPr id="788501" name="Picture 21" descr="Feuer10"/>
          <p:cNvPicPr>
            <a:picLocks noChangeAspect="1" noChangeArrowheads="1"/>
          </p:cNvPicPr>
          <p:nvPr/>
        </p:nvPicPr>
        <p:blipFill>
          <a:blip r:embed="rId3"/>
          <a:srcRect/>
          <a:stretch>
            <a:fillRect/>
          </a:stretch>
        </p:blipFill>
        <p:spPr bwMode="auto">
          <a:xfrm>
            <a:off x="5138738" y="5173663"/>
            <a:ext cx="533400" cy="644525"/>
          </a:xfrm>
          <a:prstGeom prst="rect">
            <a:avLst/>
          </a:prstGeom>
          <a:noFill/>
        </p:spPr>
      </p:pic>
      <p:pic>
        <p:nvPicPr>
          <p:cNvPr id="788502" name="Picture 22" descr="Feuer10"/>
          <p:cNvPicPr>
            <a:picLocks noChangeAspect="1" noChangeArrowheads="1"/>
          </p:cNvPicPr>
          <p:nvPr/>
        </p:nvPicPr>
        <p:blipFill>
          <a:blip r:embed="rId3"/>
          <a:srcRect/>
          <a:stretch>
            <a:fillRect/>
          </a:stretch>
        </p:blipFill>
        <p:spPr bwMode="auto">
          <a:xfrm>
            <a:off x="6065838" y="5173663"/>
            <a:ext cx="533400" cy="644525"/>
          </a:xfrm>
          <a:prstGeom prst="rect">
            <a:avLst/>
          </a:prstGeom>
          <a:noFill/>
        </p:spPr>
      </p:pic>
      <p:sp>
        <p:nvSpPr>
          <p:cNvPr id="788503" name="Freeform 23"/>
          <p:cNvSpPr>
            <a:spLocks/>
          </p:cNvSpPr>
          <p:nvPr/>
        </p:nvSpPr>
        <p:spPr bwMode="auto">
          <a:xfrm>
            <a:off x="13335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4" name="Freeform 24"/>
          <p:cNvSpPr>
            <a:spLocks/>
          </p:cNvSpPr>
          <p:nvPr/>
        </p:nvSpPr>
        <p:spPr bwMode="auto">
          <a:xfrm>
            <a:off x="22479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5" name="Freeform 25"/>
          <p:cNvSpPr>
            <a:spLocks/>
          </p:cNvSpPr>
          <p:nvPr/>
        </p:nvSpPr>
        <p:spPr bwMode="auto">
          <a:xfrm>
            <a:off x="31623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6" name="Freeform 26"/>
          <p:cNvSpPr>
            <a:spLocks/>
          </p:cNvSpPr>
          <p:nvPr/>
        </p:nvSpPr>
        <p:spPr bwMode="auto">
          <a:xfrm>
            <a:off x="40767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7" name="Freeform 27"/>
          <p:cNvSpPr>
            <a:spLocks/>
          </p:cNvSpPr>
          <p:nvPr/>
        </p:nvSpPr>
        <p:spPr bwMode="auto">
          <a:xfrm>
            <a:off x="49911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8" name="Freeform 28"/>
          <p:cNvSpPr>
            <a:spLocks/>
          </p:cNvSpPr>
          <p:nvPr/>
        </p:nvSpPr>
        <p:spPr bwMode="auto">
          <a:xfrm>
            <a:off x="59055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09" name="Text Box 29"/>
          <p:cNvSpPr txBox="1">
            <a:spLocks noChangeArrowheads="1"/>
          </p:cNvSpPr>
          <p:nvPr/>
        </p:nvSpPr>
        <p:spPr bwMode="auto">
          <a:xfrm>
            <a:off x="3429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Minas Tirith</a:t>
            </a:r>
          </a:p>
        </p:txBody>
      </p:sp>
      <p:sp>
        <p:nvSpPr>
          <p:cNvPr id="788510" name="Text Box 30"/>
          <p:cNvSpPr txBox="1">
            <a:spLocks noChangeArrowheads="1"/>
          </p:cNvSpPr>
          <p:nvPr/>
        </p:nvSpPr>
        <p:spPr bwMode="auto">
          <a:xfrm>
            <a:off x="12319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Amon D</a:t>
            </a:r>
            <a:r>
              <a:rPr lang="en-US" altLang="ja-JP" sz="1200">
                <a:solidFill>
                  <a:srgbClr val="000000"/>
                </a:solidFill>
                <a:ea typeface="ＭＳ Ｐゴシック" charset="-128"/>
                <a:cs typeface="ＭＳ Ｐゴシック" charset="-128"/>
              </a:rPr>
              <a:t>în</a:t>
            </a:r>
            <a:endParaRPr lang="en-US" sz="1200">
              <a:solidFill>
                <a:srgbClr val="000000"/>
              </a:solidFill>
            </a:endParaRPr>
          </a:p>
        </p:txBody>
      </p:sp>
      <p:sp>
        <p:nvSpPr>
          <p:cNvPr id="788511" name="Text Box 31"/>
          <p:cNvSpPr txBox="1">
            <a:spLocks noChangeArrowheads="1"/>
          </p:cNvSpPr>
          <p:nvPr/>
        </p:nvSpPr>
        <p:spPr bwMode="auto">
          <a:xfrm>
            <a:off x="21463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Eilenach</a:t>
            </a:r>
          </a:p>
        </p:txBody>
      </p:sp>
      <p:sp>
        <p:nvSpPr>
          <p:cNvPr id="788512" name="Text Box 32"/>
          <p:cNvSpPr txBox="1">
            <a:spLocks noChangeArrowheads="1"/>
          </p:cNvSpPr>
          <p:nvPr/>
        </p:nvSpPr>
        <p:spPr bwMode="auto">
          <a:xfrm>
            <a:off x="30607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Nardol</a:t>
            </a:r>
          </a:p>
        </p:txBody>
      </p:sp>
      <p:sp>
        <p:nvSpPr>
          <p:cNvPr id="788513" name="Text Box 33"/>
          <p:cNvSpPr txBox="1">
            <a:spLocks noChangeArrowheads="1"/>
          </p:cNvSpPr>
          <p:nvPr/>
        </p:nvSpPr>
        <p:spPr bwMode="auto">
          <a:xfrm>
            <a:off x="39751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Erelas</a:t>
            </a:r>
          </a:p>
        </p:txBody>
      </p:sp>
      <p:sp>
        <p:nvSpPr>
          <p:cNvPr id="788514" name="Text Box 34"/>
          <p:cNvSpPr txBox="1">
            <a:spLocks noChangeArrowheads="1"/>
          </p:cNvSpPr>
          <p:nvPr/>
        </p:nvSpPr>
        <p:spPr bwMode="auto">
          <a:xfrm>
            <a:off x="4840288" y="6164263"/>
            <a:ext cx="1063625"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Min-Rimmon</a:t>
            </a:r>
          </a:p>
        </p:txBody>
      </p:sp>
      <p:sp>
        <p:nvSpPr>
          <p:cNvPr id="788515" name="Text Box 35"/>
          <p:cNvSpPr txBox="1">
            <a:spLocks noChangeArrowheads="1"/>
          </p:cNvSpPr>
          <p:nvPr/>
        </p:nvSpPr>
        <p:spPr bwMode="auto">
          <a:xfrm>
            <a:off x="58039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Calenhad</a:t>
            </a:r>
          </a:p>
        </p:txBody>
      </p:sp>
      <p:sp>
        <p:nvSpPr>
          <p:cNvPr id="788516" name="Text Box 36"/>
          <p:cNvSpPr txBox="1">
            <a:spLocks noChangeArrowheads="1"/>
          </p:cNvSpPr>
          <p:nvPr/>
        </p:nvSpPr>
        <p:spPr bwMode="auto">
          <a:xfrm>
            <a:off x="67437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Halifirien</a:t>
            </a:r>
          </a:p>
        </p:txBody>
      </p:sp>
      <p:sp>
        <p:nvSpPr>
          <p:cNvPr id="788517" name="Text Box 37"/>
          <p:cNvSpPr txBox="1">
            <a:spLocks noChangeArrowheads="1"/>
          </p:cNvSpPr>
          <p:nvPr/>
        </p:nvSpPr>
        <p:spPr bwMode="auto">
          <a:xfrm>
            <a:off x="7848600" y="6164263"/>
            <a:ext cx="990600" cy="274637"/>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a:solidFill>
                  <a:srgbClr val="000000"/>
                </a:solidFill>
              </a:rPr>
              <a:t>Rohan</a:t>
            </a:r>
          </a:p>
        </p:txBody>
      </p:sp>
      <p:pic>
        <p:nvPicPr>
          <p:cNvPr id="788518" name="Picture 38" descr="Feuer10"/>
          <p:cNvPicPr>
            <a:picLocks noChangeAspect="1" noChangeArrowheads="1"/>
          </p:cNvPicPr>
          <p:nvPr/>
        </p:nvPicPr>
        <p:blipFill>
          <a:blip r:embed="rId3"/>
          <a:srcRect/>
          <a:stretch>
            <a:fillRect/>
          </a:stretch>
        </p:blipFill>
        <p:spPr bwMode="auto">
          <a:xfrm>
            <a:off x="6967538" y="5173663"/>
            <a:ext cx="533400" cy="644525"/>
          </a:xfrm>
          <a:prstGeom prst="rect">
            <a:avLst/>
          </a:prstGeom>
          <a:noFill/>
        </p:spPr>
      </p:pic>
      <p:sp>
        <p:nvSpPr>
          <p:cNvPr id="788519" name="Freeform 39"/>
          <p:cNvSpPr>
            <a:spLocks/>
          </p:cNvSpPr>
          <p:nvPr/>
        </p:nvSpPr>
        <p:spPr bwMode="auto">
          <a:xfrm>
            <a:off x="6819900" y="5554663"/>
            <a:ext cx="762000" cy="609600"/>
          </a:xfrm>
          <a:custGeom>
            <a:avLst/>
            <a:gdLst/>
            <a:ahLst/>
            <a:cxnLst>
              <a:cxn ang="0">
                <a:pos x="0" y="384"/>
              </a:cxn>
              <a:cxn ang="0">
                <a:pos x="144" y="96"/>
              </a:cxn>
              <a:cxn ang="0">
                <a:pos x="192" y="192"/>
              </a:cxn>
              <a:cxn ang="0">
                <a:pos x="240" y="48"/>
              </a:cxn>
              <a:cxn ang="0">
                <a:pos x="288" y="96"/>
              </a:cxn>
              <a:cxn ang="0">
                <a:pos x="384" y="0"/>
              </a:cxn>
              <a:cxn ang="0">
                <a:pos x="480" y="384"/>
              </a:cxn>
              <a:cxn ang="0">
                <a:pos x="0" y="384"/>
              </a:cxn>
            </a:cxnLst>
            <a:rect l="0" t="0" r="r" b="b"/>
            <a:pathLst>
              <a:path w="480" h="384">
                <a:moveTo>
                  <a:pt x="0" y="384"/>
                </a:moveTo>
                <a:lnTo>
                  <a:pt x="144" y="96"/>
                </a:lnTo>
                <a:lnTo>
                  <a:pt x="192" y="192"/>
                </a:lnTo>
                <a:lnTo>
                  <a:pt x="240" y="48"/>
                </a:lnTo>
                <a:lnTo>
                  <a:pt x="288" y="96"/>
                </a:lnTo>
                <a:lnTo>
                  <a:pt x="384" y="0"/>
                </a:lnTo>
                <a:lnTo>
                  <a:pt x="480" y="384"/>
                </a:lnTo>
                <a:lnTo>
                  <a:pt x="0" y="384"/>
                </a:lnTo>
                <a:close/>
              </a:path>
            </a:pathLst>
          </a:custGeom>
          <a:solidFill>
            <a:srgbClr val="999933"/>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20" name="Rectangle 40"/>
          <p:cNvSpPr>
            <a:spLocks noChangeArrowheads="1"/>
          </p:cNvSpPr>
          <p:nvPr/>
        </p:nvSpPr>
        <p:spPr bwMode="auto">
          <a:xfrm>
            <a:off x="474663" y="6075363"/>
            <a:ext cx="701675" cy="746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grpSp>
        <p:nvGrpSpPr>
          <p:cNvPr id="4" name="Group 41"/>
          <p:cNvGrpSpPr>
            <a:grpSpLocks/>
          </p:cNvGrpSpPr>
          <p:nvPr/>
        </p:nvGrpSpPr>
        <p:grpSpPr bwMode="auto">
          <a:xfrm>
            <a:off x="7913688" y="5516563"/>
            <a:ext cx="925512" cy="655637"/>
            <a:chOff x="1824" y="3650"/>
            <a:chExt cx="864" cy="528"/>
          </a:xfrm>
        </p:grpSpPr>
        <p:sp>
          <p:nvSpPr>
            <p:cNvPr id="788522" name="Freeform 42"/>
            <p:cNvSpPr>
              <a:spLocks/>
            </p:cNvSpPr>
            <p:nvPr/>
          </p:nvSpPr>
          <p:spPr bwMode="auto">
            <a:xfrm>
              <a:off x="1824" y="3794"/>
              <a:ext cx="96" cy="384"/>
            </a:xfrm>
            <a:custGeom>
              <a:avLst/>
              <a:gdLst/>
              <a:ahLst/>
              <a:cxnLst>
                <a:cxn ang="0">
                  <a:pos x="0" y="384"/>
                </a:cxn>
                <a:cxn ang="0">
                  <a:pos x="0" y="48"/>
                </a:cxn>
                <a:cxn ang="0">
                  <a:pos x="48" y="0"/>
                </a:cxn>
                <a:cxn ang="0">
                  <a:pos x="96" y="48"/>
                </a:cxn>
                <a:cxn ang="0">
                  <a:pos x="96" y="384"/>
                </a:cxn>
                <a:cxn ang="0">
                  <a:pos x="0" y="384"/>
                </a:cxn>
              </a:cxnLst>
              <a:rect l="0" t="0" r="r" b="b"/>
              <a:pathLst>
                <a:path w="96" h="384">
                  <a:moveTo>
                    <a:pt x="0" y="384"/>
                  </a:moveTo>
                  <a:lnTo>
                    <a:pt x="0" y="48"/>
                  </a:lnTo>
                  <a:lnTo>
                    <a:pt x="48" y="0"/>
                  </a:lnTo>
                  <a:lnTo>
                    <a:pt x="96" y="48"/>
                  </a:lnTo>
                  <a:lnTo>
                    <a:pt x="96" y="384"/>
                  </a:lnTo>
                  <a:lnTo>
                    <a:pt x="0" y="384"/>
                  </a:lnTo>
                  <a:close/>
                </a:path>
              </a:pathLst>
            </a:custGeom>
            <a:solidFill>
              <a:srgbClr val="FFFF66"/>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23" name="Freeform 43"/>
            <p:cNvSpPr>
              <a:spLocks/>
            </p:cNvSpPr>
            <p:nvPr/>
          </p:nvSpPr>
          <p:spPr bwMode="auto">
            <a:xfrm>
              <a:off x="1920" y="3650"/>
              <a:ext cx="672" cy="528"/>
            </a:xfrm>
            <a:custGeom>
              <a:avLst/>
              <a:gdLst/>
              <a:ahLst/>
              <a:cxnLst>
                <a:cxn ang="0">
                  <a:pos x="0" y="528"/>
                </a:cxn>
                <a:cxn ang="0">
                  <a:pos x="0" y="336"/>
                </a:cxn>
                <a:cxn ang="0">
                  <a:pos x="240" y="0"/>
                </a:cxn>
                <a:cxn ang="0">
                  <a:pos x="480" y="336"/>
                </a:cxn>
                <a:cxn ang="0">
                  <a:pos x="480" y="528"/>
                </a:cxn>
                <a:cxn ang="0">
                  <a:pos x="0" y="528"/>
                </a:cxn>
              </a:cxnLst>
              <a:rect l="0" t="0" r="r" b="b"/>
              <a:pathLst>
                <a:path w="480" h="528">
                  <a:moveTo>
                    <a:pt x="0" y="528"/>
                  </a:moveTo>
                  <a:lnTo>
                    <a:pt x="0" y="336"/>
                  </a:lnTo>
                  <a:lnTo>
                    <a:pt x="240" y="0"/>
                  </a:lnTo>
                  <a:lnTo>
                    <a:pt x="480" y="336"/>
                  </a:lnTo>
                  <a:lnTo>
                    <a:pt x="480" y="528"/>
                  </a:lnTo>
                  <a:lnTo>
                    <a:pt x="0" y="528"/>
                  </a:lnTo>
                  <a:close/>
                </a:path>
              </a:pathLst>
            </a:custGeom>
            <a:solidFill>
              <a:srgbClr val="FFFF66"/>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24" name="Freeform 44"/>
            <p:cNvSpPr>
              <a:spLocks/>
            </p:cNvSpPr>
            <p:nvPr/>
          </p:nvSpPr>
          <p:spPr bwMode="auto">
            <a:xfrm>
              <a:off x="2592" y="3794"/>
              <a:ext cx="96" cy="384"/>
            </a:xfrm>
            <a:custGeom>
              <a:avLst/>
              <a:gdLst/>
              <a:ahLst/>
              <a:cxnLst>
                <a:cxn ang="0">
                  <a:pos x="0" y="384"/>
                </a:cxn>
                <a:cxn ang="0">
                  <a:pos x="0" y="48"/>
                </a:cxn>
                <a:cxn ang="0">
                  <a:pos x="48" y="0"/>
                </a:cxn>
                <a:cxn ang="0">
                  <a:pos x="96" y="48"/>
                </a:cxn>
                <a:cxn ang="0">
                  <a:pos x="96" y="384"/>
                </a:cxn>
                <a:cxn ang="0">
                  <a:pos x="0" y="384"/>
                </a:cxn>
              </a:cxnLst>
              <a:rect l="0" t="0" r="r" b="b"/>
              <a:pathLst>
                <a:path w="96" h="384">
                  <a:moveTo>
                    <a:pt x="0" y="384"/>
                  </a:moveTo>
                  <a:lnTo>
                    <a:pt x="0" y="48"/>
                  </a:lnTo>
                  <a:lnTo>
                    <a:pt x="48" y="0"/>
                  </a:lnTo>
                  <a:lnTo>
                    <a:pt x="96" y="48"/>
                  </a:lnTo>
                  <a:lnTo>
                    <a:pt x="96" y="384"/>
                  </a:lnTo>
                  <a:lnTo>
                    <a:pt x="0" y="384"/>
                  </a:lnTo>
                  <a:close/>
                </a:path>
              </a:pathLst>
            </a:custGeom>
            <a:solidFill>
              <a:srgbClr val="FFFF66"/>
            </a:solid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788525" name="Rectangle 45"/>
            <p:cNvSpPr>
              <a:spLocks noChangeArrowheads="1"/>
            </p:cNvSpPr>
            <p:nvPr/>
          </p:nvSpPr>
          <p:spPr bwMode="auto">
            <a:xfrm>
              <a:off x="2200" y="4032"/>
              <a:ext cx="115" cy="146"/>
            </a:xfrm>
            <a:prstGeom prst="rect">
              <a:avLst/>
            </a:prstGeom>
            <a:solidFill>
              <a:srgbClr val="666666"/>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526" name="Rectangle 46"/>
            <p:cNvSpPr>
              <a:spLocks noChangeArrowheads="1"/>
            </p:cNvSpPr>
            <p:nvPr/>
          </p:nvSpPr>
          <p:spPr bwMode="auto">
            <a:xfrm>
              <a:off x="2392" y="4032"/>
              <a:ext cx="115" cy="146"/>
            </a:xfrm>
            <a:prstGeom prst="rect">
              <a:avLst/>
            </a:prstGeom>
            <a:solidFill>
              <a:srgbClr val="666666"/>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527" name="Rectangle 47"/>
            <p:cNvSpPr>
              <a:spLocks noChangeArrowheads="1"/>
            </p:cNvSpPr>
            <p:nvPr/>
          </p:nvSpPr>
          <p:spPr bwMode="auto">
            <a:xfrm>
              <a:off x="2008" y="4032"/>
              <a:ext cx="115" cy="146"/>
            </a:xfrm>
            <a:prstGeom prst="rect">
              <a:avLst/>
            </a:prstGeom>
            <a:solidFill>
              <a:srgbClr val="666666"/>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grpSp>
      <p:sp>
        <p:nvSpPr>
          <p:cNvPr id="788528" name="Line 48"/>
          <p:cNvSpPr>
            <a:spLocks noChangeShapeType="1"/>
          </p:cNvSpPr>
          <p:nvPr/>
        </p:nvSpPr>
        <p:spPr bwMode="auto">
          <a:xfrm>
            <a:off x="11430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29" name="Line 49"/>
          <p:cNvSpPr>
            <a:spLocks noChangeShapeType="1"/>
          </p:cNvSpPr>
          <p:nvPr/>
        </p:nvSpPr>
        <p:spPr bwMode="auto">
          <a:xfrm>
            <a:off x="20828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0" name="Line 50"/>
          <p:cNvSpPr>
            <a:spLocks noChangeShapeType="1"/>
          </p:cNvSpPr>
          <p:nvPr/>
        </p:nvSpPr>
        <p:spPr bwMode="auto">
          <a:xfrm>
            <a:off x="29972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1" name="Line 51"/>
          <p:cNvSpPr>
            <a:spLocks noChangeShapeType="1"/>
          </p:cNvSpPr>
          <p:nvPr/>
        </p:nvSpPr>
        <p:spPr bwMode="auto">
          <a:xfrm>
            <a:off x="39116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2" name="Line 52"/>
          <p:cNvSpPr>
            <a:spLocks noChangeShapeType="1"/>
          </p:cNvSpPr>
          <p:nvPr/>
        </p:nvSpPr>
        <p:spPr bwMode="auto">
          <a:xfrm>
            <a:off x="48260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3" name="Line 53"/>
          <p:cNvSpPr>
            <a:spLocks noChangeShapeType="1"/>
          </p:cNvSpPr>
          <p:nvPr/>
        </p:nvSpPr>
        <p:spPr bwMode="auto">
          <a:xfrm>
            <a:off x="57404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4" name="Line 54"/>
          <p:cNvSpPr>
            <a:spLocks noChangeShapeType="1"/>
          </p:cNvSpPr>
          <p:nvPr/>
        </p:nvSpPr>
        <p:spPr bwMode="auto">
          <a:xfrm>
            <a:off x="66548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5" name="Line 55"/>
          <p:cNvSpPr>
            <a:spLocks noChangeShapeType="1"/>
          </p:cNvSpPr>
          <p:nvPr/>
        </p:nvSpPr>
        <p:spPr bwMode="auto">
          <a:xfrm>
            <a:off x="7569200" y="5702300"/>
            <a:ext cx="266700" cy="0"/>
          </a:xfrm>
          <a:prstGeom prst="line">
            <a:avLst/>
          </a:prstGeom>
          <a:noFill/>
          <a:ln w="9525">
            <a:solidFill>
              <a:srgbClr val="FF0000"/>
            </a:solidFill>
            <a:round/>
            <a:headEnd/>
            <a:tailEnd type="triangle" w="med" len="med"/>
          </a:ln>
          <a:effectLst/>
        </p:spPr>
        <p:txBody>
          <a:bodyPr wrap="none" anchor="ctr">
            <a:prstTxWarp prst="textNoShape">
              <a:avLst/>
            </a:prstTxWarp>
          </a:bodyPr>
          <a:lstStyle/>
          <a:p>
            <a:pPr algn="ctr"/>
            <a:endParaRPr lang="en-US">
              <a:solidFill>
                <a:srgbClr val="000000"/>
              </a:solidFill>
            </a:endParaRPr>
          </a:p>
        </p:txBody>
      </p:sp>
      <p:sp>
        <p:nvSpPr>
          <p:cNvPr id="788537" name="Rectangle 57"/>
          <p:cNvSpPr>
            <a:spLocks noChangeArrowheads="1"/>
          </p:cNvSpPr>
          <p:nvPr/>
        </p:nvSpPr>
        <p:spPr bwMode="auto">
          <a:xfrm>
            <a:off x="1403350" y="1246188"/>
            <a:ext cx="6253163" cy="18780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788536" name="Text Box 56"/>
          <p:cNvSpPr txBox="1">
            <a:spLocks noChangeArrowheads="1"/>
          </p:cNvSpPr>
          <p:nvPr/>
        </p:nvSpPr>
        <p:spPr bwMode="auto">
          <a:xfrm>
            <a:off x="1447800" y="1295400"/>
            <a:ext cx="6172200" cy="1830501"/>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1800" b="0" i="1" dirty="0">
                <a:solidFill>
                  <a:srgbClr val="000000"/>
                </a:solidFill>
              </a:rPr>
              <a:t>For answer Gandalf cried aloud to his horse. “On, </a:t>
            </a:r>
            <a:r>
              <a:rPr lang="en-US" sz="1800" b="0" i="1" dirty="0" err="1">
                <a:solidFill>
                  <a:srgbClr val="000000"/>
                </a:solidFill>
              </a:rPr>
              <a:t>Shadowfax</a:t>
            </a:r>
            <a:r>
              <a:rPr lang="en-US" sz="1800" b="0" i="1" dirty="0">
                <a:solidFill>
                  <a:srgbClr val="000000"/>
                </a:solidFill>
              </a:rPr>
              <a:t>! We must hasten. Time is short. See! The beacons of </a:t>
            </a:r>
            <a:r>
              <a:rPr lang="en-US" sz="1800" b="0" i="1" dirty="0" err="1">
                <a:solidFill>
                  <a:srgbClr val="000000"/>
                </a:solidFill>
              </a:rPr>
              <a:t>Gondor</a:t>
            </a:r>
            <a:r>
              <a:rPr lang="en-US" sz="1800" b="0" i="1" dirty="0">
                <a:solidFill>
                  <a:srgbClr val="000000"/>
                </a:solidFill>
              </a:rPr>
              <a:t> are alight, calling for aid. War is kindled. See, there is the fire on </a:t>
            </a:r>
            <a:r>
              <a:rPr lang="en-US" sz="1800" b="0" i="1" dirty="0" err="1">
                <a:solidFill>
                  <a:srgbClr val="000000"/>
                </a:solidFill>
              </a:rPr>
              <a:t>Amon</a:t>
            </a:r>
            <a:r>
              <a:rPr lang="en-US" sz="1800" b="0" i="1" dirty="0">
                <a:solidFill>
                  <a:srgbClr val="000000"/>
                </a:solidFill>
              </a:rPr>
              <a:t> </a:t>
            </a:r>
            <a:r>
              <a:rPr lang="en-US" sz="1800" b="0" i="1" dirty="0" err="1">
                <a:solidFill>
                  <a:srgbClr val="000000"/>
                </a:solidFill>
              </a:rPr>
              <a:t>D</a:t>
            </a:r>
            <a:r>
              <a:rPr lang="en-US" altLang="ja-JP" sz="1800" b="0" i="1" dirty="0" err="1">
                <a:solidFill>
                  <a:srgbClr val="000000"/>
                </a:solidFill>
                <a:ea typeface="ＭＳ Ｐゴシック" charset="-128"/>
                <a:cs typeface="ＭＳ Ｐゴシック" charset="-128"/>
              </a:rPr>
              <a:t>î</a:t>
            </a:r>
            <a:r>
              <a:rPr lang="en-US" sz="1800" b="0" i="1" dirty="0" err="1">
                <a:solidFill>
                  <a:srgbClr val="000000"/>
                </a:solidFill>
              </a:rPr>
              <a:t>n</a:t>
            </a:r>
            <a:r>
              <a:rPr lang="en-US" sz="1800" b="0" i="1" dirty="0">
                <a:solidFill>
                  <a:srgbClr val="000000"/>
                </a:solidFill>
              </a:rPr>
              <a:t>, and flame on </a:t>
            </a:r>
            <a:r>
              <a:rPr lang="en-US" sz="1800" b="0" i="1" dirty="0" err="1">
                <a:solidFill>
                  <a:srgbClr val="000000"/>
                </a:solidFill>
              </a:rPr>
              <a:t>Eilenach</a:t>
            </a:r>
            <a:r>
              <a:rPr lang="en-US" sz="1800" b="0" i="1" dirty="0">
                <a:solidFill>
                  <a:srgbClr val="000000"/>
                </a:solidFill>
              </a:rPr>
              <a:t>; and there they go speeding west: </a:t>
            </a:r>
            <a:r>
              <a:rPr lang="en-US" sz="1800" b="0" i="1" dirty="0" err="1">
                <a:solidFill>
                  <a:srgbClr val="000000"/>
                </a:solidFill>
              </a:rPr>
              <a:t>Nardol</a:t>
            </a:r>
            <a:r>
              <a:rPr lang="en-US" sz="1800" b="0" i="1" dirty="0">
                <a:solidFill>
                  <a:srgbClr val="000000"/>
                </a:solidFill>
              </a:rPr>
              <a:t>, </a:t>
            </a:r>
            <a:r>
              <a:rPr lang="en-US" sz="1800" b="0" i="1" dirty="0" err="1">
                <a:solidFill>
                  <a:srgbClr val="000000"/>
                </a:solidFill>
              </a:rPr>
              <a:t>Erelas</a:t>
            </a:r>
            <a:r>
              <a:rPr lang="en-US" sz="1800" b="0" i="1" dirty="0">
                <a:solidFill>
                  <a:srgbClr val="000000"/>
                </a:solidFill>
              </a:rPr>
              <a:t>, Min-</a:t>
            </a:r>
            <a:r>
              <a:rPr lang="en-US" sz="1800" b="0" i="1" dirty="0" err="1">
                <a:solidFill>
                  <a:srgbClr val="000000"/>
                </a:solidFill>
              </a:rPr>
              <a:t>Rimmon</a:t>
            </a:r>
            <a:r>
              <a:rPr lang="en-US" sz="1800" b="0" i="1" dirty="0">
                <a:solidFill>
                  <a:srgbClr val="000000"/>
                </a:solidFill>
              </a:rPr>
              <a:t>, </a:t>
            </a:r>
            <a:r>
              <a:rPr lang="en-US" sz="1800" b="0" i="1" dirty="0" err="1">
                <a:solidFill>
                  <a:srgbClr val="000000"/>
                </a:solidFill>
              </a:rPr>
              <a:t>Calenhad</a:t>
            </a:r>
            <a:r>
              <a:rPr lang="en-US" sz="1800" b="0" i="1" dirty="0">
                <a:solidFill>
                  <a:srgbClr val="000000"/>
                </a:solidFill>
              </a:rPr>
              <a:t>, and the </a:t>
            </a:r>
            <a:r>
              <a:rPr lang="en-US" sz="1800" b="0" i="1" dirty="0" err="1">
                <a:solidFill>
                  <a:srgbClr val="000000"/>
                </a:solidFill>
              </a:rPr>
              <a:t>Halifirien</a:t>
            </a:r>
            <a:r>
              <a:rPr lang="en-US" sz="1800" b="0" i="1" dirty="0">
                <a:solidFill>
                  <a:srgbClr val="000000"/>
                </a:solidFill>
              </a:rPr>
              <a:t> on the borders of </a:t>
            </a:r>
            <a:r>
              <a:rPr lang="en-US" sz="1800" b="0" i="1" dirty="0" err="1">
                <a:solidFill>
                  <a:srgbClr val="000000"/>
                </a:solidFill>
              </a:rPr>
              <a:t>Rohan</a:t>
            </a:r>
            <a:r>
              <a:rPr lang="en-US" sz="1800" b="0" i="1" dirty="0">
                <a:solidFill>
                  <a:srgbClr val="000000"/>
                </a:solidFill>
              </a:rPr>
              <a:t>.”</a:t>
            </a:r>
          </a:p>
          <a:p>
            <a:pPr algn="r">
              <a:lnSpc>
                <a:spcPct val="85000"/>
              </a:lnSpc>
              <a:spcBef>
                <a:spcPct val="30000"/>
              </a:spcBef>
            </a:pPr>
            <a:r>
              <a:rPr lang="en-US" sz="1800" b="0" dirty="0">
                <a:solidFill>
                  <a:srgbClr val="000000"/>
                </a:solidFill>
              </a:rPr>
              <a:t>—J. R. R. Tolkien, </a:t>
            </a:r>
            <a:r>
              <a:rPr lang="en-US" sz="1800" b="0" i="1" dirty="0">
                <a:solidFill>
                  <a:srgbClr val="000000"/>
                </a:solidFill>
              </a:rPr>
              <a:t>The Return of the King,</a:t>
            </a:r>
            <a:r>
              <a:rPr lang="en-US" sz="1800" b="0" dirty="0">
                <a:solidFill>
                  <a:srgbClr val="000000"/>
                </a:solidFill>
              </a:rPr>
              <a:t> 1955</a:t>
            </a:r>
            <a:endParaRPr lang="en-US" b="0" dirty="0">
              <a:solidFill>
                <a:srgbClr val="000000"/>
              </a:solidFill>
            </a:endParaRPr>
          </a:p>
        </p:txBody>
      </p:sp>
      <p:sp>
        <p:nvSpPr>
          <p:cNvPr id="788538" name="Text Box 58"/>
          <p:cNvSpPr txBox="1">
            <a:spLocks noChangeArrowheads="1"/>
          </p:cNvSpPr>
          <p:nvPr/>
        </p:nvSpPr>
        <p:spPr bwMode="auto">
          <a:xfrm>
            <a:off x="457200" y="3276600"/>
            <a:ext cx="8229600" cy="1671227"/>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dirty="0">
                <a:solidFill>
                  <a:srgbClr val="000000"/>
                </a:solidFill>
              </a:rPr>
              <a:t>In a scene that was brilliantly captured in Peter Jackson’s film adaptation of </a:t>
            </a:r>
            <a:r>
              <a:rPr lang="en-US" sz="2400" b="0" i="1" dirty="0">
                <a:solidFill>
                  <a:srgbClr val="000000"/>
                </a:solidFill>
              </a:rPr>
              <a:t>The Return of the King,</a:t>
            </a:r>
            <a:r>
              <a:rPr lang="en-US" sz="2400" b="0" dirty="0">
                <a:solidFill>
                  <a:srgbClr val="000000"/>
                </a:solidFill>
              </a:rPr>
              <a:t> </a:t>
            </a:r>
            <a:r>
              <a:rPr lang="en-US" sz="2400" b="0" dirty="0" err="1">
                <a:solidFill>
                  <a:srgbClr val="000000"/>
                </a:solidFill>
              </a:rPr>
              <a:t>Rohan</a:t>
            </a:r>
            <a:r>
              <a:rPr lang="en-US" sz="2400" b="0" dirty="0">
                <a:solidFill>
                  <a:srgbClr val="000000"/>
                </a:solidFill>
              </a:rPr>
              <a:t> is alerted to the danger to </a:t>
            </a:r>
            <a:r>
              <a:rPr lang="en-US" sz="2400" b="0" dirty="0" err="1">
                <a:solidFill>
                  <a:srgbClr val="000000"/>
                </a:solidFill>
              </a:rPr>
              <a:t>Gondor</a:t>
            </a:r>
            <a:r>
              <a:rPr lang="en-US" sz="2400" b="0" dirty="0">
                <a:solidFill>
                  <a:srgbClr val="000000"/>
                </a:solidFill>
              </a:rPr>
              <a:t> by a succession of signal fires moving from mountain top to mountain top.  This scene is a perfect illustration of the idea of message passing in a linked list.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499"/>
                                          </p:stCondLst>
                                        </p:cTn>
                                        <p:tgtEl>
                                          <p:spTgt spid="788528"/>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500"/>
                                  </p:stCondLst>
                                  <p:childTnLst>
                                    <p:set>
                                      <p:cBhvr>
                                        <p:cTn id="12" dur="1" fill="hold">
                                          <p:stCondLst>
                                            <p:cond delay="499"/>
                                          </p:stCondLst>
                                        </p:cTn>
                                        <p:tgtEl>
                                          <p:spTgt spid="788497"/>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grpId="0" nodeType="afterEffect">
                                  <p:stCondLst>
                                    <p:cond delay="0"/>
                                  </p:stCondLst>
                                  <p:childTnLst>
                                    <p:set>
                                      <p:cBhvr>
                                        <p:cTn id="15" dur="1" fill="hold">
                                          <p:stCondLst>
                                            <p:cond delay="499"/>
                                          </p:stCondLst>
                                        </p:cTn>
                                        <p:tgtEl>
                                          <p:spTgt spid="78852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499"/>
                                          </p:stCondLst>
                                        </p:cTn>
                                        <p:tgtEl>
                                          <p:spTgt spid="788498"/>
                                        </p:tgtEl>
                                        <p:attrNameLst>
                                          <p:attrName>style.visibility</p:attrName>
                                        </p:attrNameLst>
                                      </p:cBhvr>
                                      <p:to>
                                        <p:strVal val="visible"/>
                                      </p:to>
                                    </p:set>
                                  </p:childTnLst>
                                </p:cTn>
                              </p:par>
                            </p:childTnLst>
                          </p:cTn>
                        </p:par>
                        <p:par>
                          <p:cTn id="19" fill="hold">
                            <p:stCondLst>
                              <p:cond delay="3000"/>
                            </p:stCondLst>
                            <p:childTnLst>
                              <p:par>
                                <p:cTn id="20" presetID="1" presetClass="entr" presetSubtype="0" fill="hold" grpId="0" nodeType="afterEffect">
                                  <p:stCondLst>
                                    <p:cond delay="0"/>
                                  </p:stCondLst>
                                  <p:childTnLst>
                                    <p:set>
                                      <p:cBhvr>
                                        <p:cTn id="21" dur="1" fill="hold">
                                          <p:stCondLst>
                                            <p:cond delay="499"/>
                                          </p:stCondLst>
                                        </p:cTn>
                                        <p:tgtEl>
                                          <p:spTgt spid="788530"/>
                                        </p:tgtEl>
                                        <p:attrNameLst>
                                          <p:attrName>style.visibility</p:attrName>
                                        </p:attrNameLst>
                                      </p:cBhvr>
                                      <p:to>
                                        <p:strVal val="visible"/>
                                      </p:to>
                                    </p:set>
                                  </p:childTnLst>
                                </p:cTn>
                              </p:par>
                            </p:childTnLst>
                          </p:cTn>
                        </p:par>
                        <p:par>
                          <p:cTn id="22" fill="hold">
                            <p:stCondLst>
                              <p:cond delay="3500"/>
                            </p:stCondLst>
                            <p:childTnLst>
                              <p:par>
                                <p:cTn id="23" presetID="1" presetClass="entr" presetSubtype="0" fill="hold" nodeType="afterEffect">
                                  <p:stCondLst>
                                    <p:cond delay="500"/>
                                  </p:stCondLst>
                                  <p:childTnLst>
                                    <p:set>
                                      <p:cBhvr>
                                        <p:cTn id="24" dur="1" fill="hold">
                                          <p:stCondLst>
                                            <p:cond delay="499"/>
                                          </p:stCondLst>
                                        </p:cTn>
                                        <p:tgtEl>
                                          <p:spTgt spid="788499"/>
                                        </p:tgtEl>
                                        <p:attrNameLst>
                                          <p:attrName>style.visibility</p:attrName>
                                        </p:attrNameLst>
                                      </p:cBhvr>
                                      <p:to>
                                        <p:strVal val="visible"/>
                                      </p:to>
                                    </p:set>
                                  </p:childTnLst>
                                </p:cTn>
                              </p:par>
                            </p:childTnLst>
                          </p:cTn>
                        </p:par>
                        <p:par>
                          <p:cTn id="25" fill="hold">
                            <p:stCondLst>
                              <p:cond delay="4500"/>
                            </p:stCondLst>
                            <p:childTnLst>
                              <p:par>
                                <p:cTn id="26" presetID="1" presetClass="entr" presetSubtype="0" fill="hold" grpId="0" nodeType="afterEffect">
                                  <p:stCondLst>
                                    <p:cond delay="0"/>
                                  </p:stCondLst>
                                  <p:childTnLst>
                                    <p:set>
                                      <p:cBhvr>
                                        <p:cTn id="27" dur="1" fill="hold">
                                          <p:stCondLst>
                                            <p:cond delay="499"/>
                                          </p:stCondLst>
                                        </p:cTn>
                                        <p:tgtEl>
                                          <p:spTgt spid="788531"/>
                                        </p:tgtEl>
                                        <p:attrNameLst>
                                          <p:attrName>style.visibility</p:attrName>
                                        </p:attrNameLst>
                                      </p:cBhvr>
                                      <p:to>
                                        <p:strVal val="visible"/>
                                      </p:to>
                                    </p:set>
                                  </p:childTnLst>
                                </p:cTn>
                              </p:par>
                            </p:childTnLst>
                          </p:cTn>
                        </p:par>
                        <p:par>
                          <p:cTn id="28" fill="hold">
                            <p:stCondLst>
                              <p:cond delay="5000"/>
                            </p:stCondLst>
                            <p:childTnLst>
                              <p:par>
                                <p:cTn id="29" presetID="1" presetClass="entr" presetSubtype="0" fill="hold" nodeType="afterEffect">
                                  <p:stCondLst>
                                    <p:cond delay="500"/>
                                  </p:stCondLst>
                                  <p:childTnLst>
                                    <p:set>
                                      <p:cBhvr>
                                        <p:cTn id="30" dur="1" fill="hold">
                                          <p:stCondLst>
                                            <p:cond delay="499"/>
                                          </p:stCondLst>
                                        </p:cTn>
                                        <p:tgtEl>
                                          <p:spTgt spid="788500"/>
                                        </p:tgtEl>
                                        <p:attrNameLst>
                                          <p:attrName>style.visibility</p:attrName>
                                        </p:attrNameLst>
                                      </p:cBhvr>
                                      <p:to>
                                        <p:strVal val="visible"/>
                                      </p:to>
                                    </p:set>
                                  </p:childTnLst>
                                </p:cTn>
                              </p:par>
                            </p:childTnLst>
                          </p:cTn>
                        </p:par>
                        <p:par>
                          <p:cTn id="31" fill="hold">
                            <p:stCondLst>
                              <p:cond delay="6000"/>
                            </p:stCondLst>
                            <p:childTnLst>
                              <p:par>
                                <p:cTn id="32" presetID="1" presetClass="entr" presetSubtype="0" fill="hold" grpId="0" nodeType="afterEffect">
                                  <p:stCondLst>
                                    <p:cond delay="0"/>
                                  </p:stCondLst>
                                  <p:childTnLst>
                                    <p:set>
                                      <p:cBhvr>
                                        <p:cTn id="33" dur="1" fill="hold">
                                          <p:stCondLst>
                                            <p:cond delay="499"/>
                                          </p:stCondLst>
                                        </p:cTn>
                                        <p:tgtEl>
                                          <p:spTgt spid="788532"/>
                                        </p:tgtEl>
                                        <p:attrNameLst>
                                          <p:attrName>style.visibility</p:attrName>
                                        </p:attrNameLst>
                                      </p:cBhvr>
                                      <p:to>
                                        <p:strVal val="visible"/>
                                      </p:to>
                                    </p:set>
                                  </p:childTnLst>
                                </p:cTn>
                              </p:par>
                            </p:childTnLst>
                          </p:cTn>
                        </p:par>
                        <p:par>
                          <p:cTn id="34" fill="hold">
                            <p:stCondLst>
                              <p:cond delay="6500"/>
                            </p:stCondLst>
                            <p:childTnLst>
                              <p:par>
                                <p:cTn id="35" presetID="1" presetClass="entr" presetSubtype="0" fill="hold" nodeType="afterEffect">
                                  <p:stCondLst>
                                    <p:cond delay="500"/>
                                  </p:stCondLst>
                                  <p:childTnLst>
                                    <p:set>
                                      <p:cBhvr>
                                        <p:cTn id="36" dur="1" fill="hold">
                                          <p:stCondLst>
                                            <p:cond delay="499"/>
                                          </p:stCondLst>
                                        </p:cTn>
                                        <p:tgtEl>
                                          <p:spTgt spid="788501"/>
                                        </p:tgtEl>
                                        <p:attrNameLst>
                                          <p:attrName>style.visibility</p:attrName>
                                        </p:attrNameLst>
                                      </p:cBhvr>
                                      <p:to>
                                        <p:strVal val="visible"/>
                                      </p:to>
                                    </p:set>
                                  </p:childTnLst>
                                </p:cTn>
                              </p:par>
                            </p:childTnLst>
                          </p:cTn>
                        </p:par>
                        <p:par>
                          <p:cTn id="37" fill="hold">
                            <p:stCondLst>
                              <p:cond delay="7500"/>
                            </p:stCondLst>
                            <p:childTnLst>
                              <p:par>
                                <p:cTn id="38" presetID="1" presetClass="entr" presetSubtype="0" fill="hold" grpId="0" nodeType="afterEffect">
                                  <p:stCondLst>
                                    <p:cond delay="0"/>
                                  </p:stCondLst>
                                  <p:childTnLst>
                                    <p:set>
                                      <p:cBhvr>
                                        <p:cTn id="39" dur="1" fill="hold">
                                          <p:stCondLst>
                                            <p:cond delay="499"/>
                                          </p:stCondLst>
                                        </p:cTn>
                                        <p:tgtEl>
                                          <p:spTgt spid="788533"/>
                                        </p:tgtEl>
                                        <p:attrNameLst>
                                          <p:attrName>style.visibility</p:attrName>
                                        </p:attrNameLst>
                                      </p:cBhvr>
                                      <p:to>
                                        <p:strVal val="visible"/>
                                      </p:to>
                                    </p:set>
                                  </p:childTnLst>
                                </p:cTn>
                              </p:par>
                            </p:childTnLst>
                          </p:cTn>
                        </p:par>
                        <p:par>
                          <p:cTn id="40" fill="hold">
                            <p:stCondLst>
                              <p:cond delay="8000"/>
                            </p:stCondLst>
                            <p:childTnLst>
                              <p:par>
                                <p:cTn id="41" presetID="1" presetClass="entr" presetSubtype="0" fill="hold" nodeType="afterEffect">
                                  <p:stCondLst>
                                    <p:cond delay="500"/>
                                  </p:stCondLst>
                                  <p:childTnLst>
                                    <p:set>
                                      <p:cBhvr>
                                        <p:cTn id="42" dur="1" fill="hold">
                                          <p:stCondLst>
                                            <p:cond delay="499"/>
                                          </p:stCondLst>
                                        </p:cTn>
                                        <p:tgtEl>
                                          <p:spTgt spid="788502"/>
                                        </p:tgtEl>
                                        <p:attrNameLst>
                                          <p:attrName>style.visibility</p:attrName>
                                        </p:attrNameLst>
                                      </p:cBhvr>
                                      <p:to>
                                        <p:strVal val="visible"/>
                                      </p:to>
                                    </p:set>
                                  </p:childTnLst>
                                </p:cTn>
                              </p:par>
                            </p:childTnLst>
                          </p:cTn>
                        </p:par>
                        <p:par>
                          <p:cTn id="43" fill="hold">
                            <p:stCondLst>
                              <p:cond delay="9000"/>
                            </p:stCondLst>
                            <p:childTnLst>
                              <p:par>
                                <p:cTn id="44" presetID="1" presetClass="entr" presetSubtype="0" fill="hold" grpId="0" nodeType="afterEffect">
                                  <p:stCondLst>
                                    <p:cond delay="0"/>
                                  </p:stCondLst>
                                  <p:childTnLst>
                                    <p:set>
                                      <p:cBhvr>
                                        <p:cTn id="45" dur="1" fill="hold">
                                          <p:stCondLst>
                                            <p:cond delay="499"/>
                                          </p:stCondLst>
                                        </p:cTn>
                                        <p:tgtEl>
                                          <p:spTgt spid="788534"/>
                                        </p:tgtEl>
                                        <p:attrNameLst>
                                          <p:attrName>style.visibility</p:attrName>
                                        </p:attrNameLst>
                                      </p:cBhvr>
                                      <p:to>
                                        <p:strVal val="visible"/>
                                      </p:to>
                                    </p:set>
                                  </p:childTnLst>
                                </p:cTn>
                              </p:par>
                            </p:childTnLst>
                          </p:cTn>
                        </p:par>
                        <p:par>
                          <p:cTn id="46" fill="hold">
                            <p:stCondLst>
                              <p:cond delay="9500"/>
                            </p:stCondLst>
                            <p:childTnLst>
                              <p:par>
                                <p:cTn id="47" presetID="1" presetClass="entr" presetSubtype="0" fill="hold" nodeType="afterEffect">
                                  <p:stCondLst>
                                    <p:cond delay="500"/>
                                  </p:stCondLst>
                                  <p:childTnLst>
                                    <p:set>
                                      <p:cBhvr>
                                        <p:cTn id="48" dur="1" fill="hold">
                                          <p:stCondLst>
                                            <p:cond delay="499"/>
                                          </p:stCondLst>
                                        </p:cTn>
                                        <p:tgtEl>
                                          <p:spTgt spid="788518"/>
                                        </p:tgtEl>
                                        <p:attrNameLst>
                                          <p:attrName>style.visibility</p:attrName>
                                        </p:attrNameLst>
                                      </p:cBhvr>
                                      <p:to>
                                        <p:strVal val="visible"/>
                                      </p:to>
                                    </p:set>
                                  </p:childTnLst>
                                </p:cTn>
                              </p:par>
                            </p:childTnLst>
                          </p:cTn>
                        </p:par>
                        <p:par>
                          <p:cTn id="49" fill="hold">
                            <p:stCondLst>
                              <p:cond delay="10500"/>
                            </p:stCondLst>
                            <p:childTnLst>
                              <p:par>
                                <p:cTn id="50" presetID="1" presetClass="entr" presetSubtype="0" fill="hold" grpId="0" nodeType="afterEffect">
                                  <p:stCondLst>
                                    <p:cond delay="0"/>
                                  </p:stCondLst>
                                  <p:childTnLst>
                                    <p:set>
                                      <p:cBhvr>
                                        <p:cTn id="51" dur="1" fill="hold">
                                          <p:stCondLst>
                                            <p:cond delay="499"/>
                                          </p:stCondLst>
                                        </p:cTn>
                                        <p:tgtEl>
                                          <p:spTgt spid="788535"/>
                                        </p:tgtEl>
                                        <p:attrNameLst>
                                          <p:attrName>style.visibility</p:attrName>
                                        </p:attrNameLst>
                                      </p:cBhvr>
                                      <p:to>
                                        <p:strVal val="visible"/>
                                      </p:to>
                                    </p:set>
                                  </p:childTnLst>
                                </p:cTn>
                              </p:par>
                            </p:childTnLst>
                          </p:cTn>
                        </p:par>
                        <p:par>
                          <p:cTn id="52" fill="hold">
                            <p:stCondLst>
                              <p:cond delay="11000"/>
                            </p:stCondLst>
                            <p:childTnLst>
                              <p:par>
                                <p:cTn id="53" presetID="1" presetClass="entr" presetSubtype="0" fill="hold" nodeType="afterEffect">
                                  <p:stCondLst>
                                    <p:cond delay="1000"/>
                                  </p:stCondLst>
                                  <p:childTnLst>
                                    <p:set>
                                      <p:cBhvr>
                                        <p:cTn id="5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28" grpId="0" animBg="1"/>
      <p:bldP spid="788529" grpId="0" animBg="1"/>
      <p:bldP spid="788530" grpId="0" animBg="1"/>
      <p:bldP spid="788531" grpId="0" animBg="1"/>
      <p:bldP spid="788532" grpId="0" animBg="1"/>
      <p:bldP spid="788533" grpId="0" animBg="1"/>
      <p:bldP spid="788534" grpId="0" animBg="1"/>
      <p:bldP spid="788535" grpId="0" animBg="1"/>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4626" name="Rectangle 2"/>
          <p:cNvSpPr>
            <a:spLocks noGrp="1" noChangeArrowheads="1"/>
          </p:cNvSpPr>
          <p:nvPr>
            <p:ph type="title"/>
          </p:nvPr>
        </p:nvSpPr>
        <p:spPr>
          <a:xfrm>
            <a:off x="0" y="76200"/>
            <a:ext cx="9144000" cy="1143000"/>
          </a:xfrm>
          <a:noFill/>
          <a:ln/>
        </p:spPr>
        <p:txBody>
          <a:bodyPr/>
          <a:lstStyle/>
          <a:p>
            <a:r>
              <a:rPr lang="en-US">
                <a:solidFill>
                  <a:srgbClr val="FF0000"/>
                </a:solidFill>
                <a:latin typeface="Times New Roman" charset="0"/>
              </a:rPr>
              <a:t>Message Passing in Linked Structures</a:t>
            </a:r>
            <a:endParaRPr lang="en-US">
              <a:solidFill>
                <a:schemeClr val="tx1"/>
              </a:solidFill>
            </a:endParaRPr>
          </a:p>
        </p:txBody>
      </p:sp>
      <p:sp>
        <p:nvSpPr>
          <p:cNvPr id="794627" name="Rectangle 3"/>
          <p:cNvSpPr>
            <a:spLocks noChangeArrowheads="1"/>
          </p:cNvSpPr>
          <p:nvPr/>
        </p:nvSpPr>
        <p:spPr bwMode="auto">
          <a:xfrm>
            <a:off x="4267200" y="1154113"/>
            <a:ext cx="4643439" cy="5491162"/>
          </a:xfrm>
          <a:prstGeom prst="rect">
            <a:avLst/>
          </a:prstGeom>
          <a:solidFill>
            <a:schemeClr val="bg1"/>
          </a:solidFill>
          <a:ln w="9525">
            <a:solidFill>
              <a:schemeClr val="tx1"/>
            </a:solidFill>
            <a:miter lim="800000"/>
            <a:headEnd/>
            <a:tailEnd/>
          </a:ln>
          <a:effectLst/>
        </p:spPr>
        <p:txBody>
          <a:bodyPr wrap="none">
            <a:prstTxWarp prst="textNoShape">
              <a:avLst/>
            </a:prstTxWarp>
          </a:bodyPr>
          <a:lstStyle/>
          <a:p>
            <a:r>
              <a:rPr lang="en-US" sz="1200" dirty="0" err="1" smtClean="0">
                <a:solidFill>
                  <a:srgbClr val="000000"/>
                </a:solidFill>
                <a:latin typeface="Courier New"/>
                <a:cs typeface="Courier New"/>
              </a:rPr>
              <a:t>struct</a:t>
            </a:r>
            <a:r>
              <a:rPr lang="en-US" sz="1200" dirty="0" smtClean="0">
                <a:solidFill>
                  <a:srgbClr val="000000"/>
                </a:solidFill>
                <a:latin typeface="Courier New"/>
                <a:cs typeface="Courier New"/>
              </a:rPr>
              <a:t> Tower {</a:t>
            </a:r>
          </a:p>
          <a:p>
            <a:r>
              <a:rPr lang="en-US" sz="1200" dirty="0" smtClean="0">
                <a:solidFill>
                  <a:srgbClr val="000000"/>
                </a:solidFill>
                <a:latin typeface="Courier New"/>
                <a:cs typeface="Courier New"/>
              </a:rPr>
              <a:t>   string name;  </a:t>
            </a:r>
            <a:r>
              <a:rPr lang="en-US" sz="1200" dirty="0" smtClean="0">
                <a:solidFill>
                  <a:srgbClr val="0000FF"/>
                </a:solidFill>
                <a:latin typeface="Courier New"/>
                <a:cs typeface="Courier New"/>
              </a:rPr>
              <a:t>/* The name of this tower    */</a:t>
            </a:r>
          </a:p>
          <a:p>
            <a:r>
              <a:rPr lang="en-US" sz="1200" dirty="0" smtClean="0">
                <a:solidFill>
                  <a:srgbClr val="000000"/>
                </a:solidFill>
                <a:latin typeface="Courier New"/>
                <a:cs typeface="Courier New"/>
              </a:rPr>
              <a:t>   Tower *link;  </a:t>
            </a:r>
            <a:r>
              <a:rPr lang="en-US" sz="1200" dirty="0" smtClean="0">
                <a:solidFill>
                  <a:srgbClr val="0000FF"/>
                </a:solidFill>
                <a:latin typeface="Courier New"/>
                <a:cs typeface="Courier New"/>
              </a:rPr>
              <a:t>/* Pointer to the next tower */</a:t>
            </a:r>
          </a:p>
          <a:p>
            <a:r>
              <a:rPr lang="en-US" sz="1200" dirty="0" smtClean="0">
                <a:solidFill>
                  <a:srgbClr val="000000"/>
                </a:solidFill>
                <a:latin typeface="Courier New"/>
                <a:cs typeface="Courier New"/>
              </a:rPr>
              <a:t>};</a:t>
            </a:r>
          </a:p>
          <a:p>
            <a:endParaRPr lang="en-US" sz="900" dirty="0" smtClean="0">
              <a:solidFill>
                <a:srgbClr val="000000"/>
              </a:solidFill>
              <a:latin typeface="Courier New"/>
              <a:cs typeface="Courier New"/>
            </a:endParaRPr>
          </a:p>
          <a:p>
            <a:r>
              <a:rPr lang="en-US" sz="1200" dirty="0" smtClean="0">
                <a:solidFill>
                  <a:srgbClr val="0000FF"/>
                </a:solidFill>
                <a:latin typeface="Courier New"/>
                <a:cs typeface="Courier New"/>
              </a:rPr>
              <a:t>/*</a:t>
            </a:r>
          </a:p>
          <a:p>
            <a:r>
              <a:rPr lang="en-US" sz="1200" dirty="0" smtClean="0">
                <a:solidFill>
                  <a:srgbClr val="0000FF"/>
                </a:solidFill>
                <a:latin typeface="Courier New"/>
                <a:cs typeface="Courier New"/>
              </a:rPr>
              <a:t> * Function: </a:t>
            </a:r>
            <a:r>
              <a:rPr lang="en-US" sz="1200" dirty="0" err="1" smtClean="0">
                <a:solidFill>
                  <a:srgbClr val="0000FF"/>
                </a:solidFill>
                <a:latin typeface="Courier New"/>
                <a:cs typeface="Courier New"/>
              </a:rPr>
              <a:t>createTower(name</a:t>
            </a:r>
            <a:r>
              <a:rPr lang="en-US" sz="1200" dirty="0" smtClean="0">
                <a:solidFill>
                  <a:srgbClr val="0000FF"/>
                </a:solidFill>
                <a:latin typeface="Courier New"/>
                <a:cs typeface="Courier New"/>
              </a:rPr>
              <a:t>, link);</a:t>
            </a:r>
          </a:p>
          <a:p>
            <a:r>
              <a:rPr lang="en-US" sz="1200" dirty="0" smtClean="0">
                <a:solidFill>
                  <a:srgbClr val="0000FF"/>
                </a:solidFill>
                <a:latin typeface="Courier New"/>
                <a:cs typeface="Courier New"/>
              </a:rPr>
              <a:t> * ----------------------------------</a:t>
            </a:r>
          </a:p>
          <a:p>
            <a:r>
              <a:rPr lang="en-US" sz="1200" dirty="0" smtClean="0">
                <a:solidFill>
                  <a:srgbClr val="0000FF"/>
                </a:solidFill>
                <a:latin typeface="Courier New"/>
                <a:cs typeface="Courier New"/>
              </a:rPr>
              <a:t> * Creates a new Tower with the specified values.</a:t>
            </a:r>
          </a:p>
          <a:p>
            <a:r>
              <a:rPr lang="en-US" sz="1200" dirty="0" smtClean="0">
                <a:solidFill>
                  <a:srgbClr val="0000FF"/>
                </a:solidFill>
                <a:latin typeface="Courier New"/>
                <a:cs typeface="Courier New"/>
              </a:rPr>
              <a:t> */</a:t>
            </a:r>
          </a:p>
          <a:p>
            <a:endParaRPr lang="en-US" sz="800" dirty="0" smtClean="0">
              <a:solidFill>
                <a:srgbClr val="0000FF"/>
              </a:solidFill>
              <a:latin typeface="Courier New"/>
              <a:cs typeface="Courier New"/>
            </a:endParaRPr>
          </a:p>
          <a:p>
            <a:r>
              <a:rPr lang="en-US" sz="1200" dirty="0" smtClean="0">
                <a:solidFill>
                  <a:srgbClr val="000000"/>
                </a:solidFill>
                <a:latin typeface="Courier New"/>
                <a:cs typeface="Courier New"/>
              </a:rPr>
              <a:t>Tower *</a:t>
            </a:r>
            <a:r>
              <a:rPr lang="en-US" sz="1200" dirty="0" err="1" smtClean="0">
                <a:solidFill>
                  <a:srgbClr val="000000"/>
                </a:solidFill>
                <a:latin typeface="Courier New"/>
                <a:cs typeface="Courier New"/>
              </a:rPr>
              <a:t>createTower(string</a:t>
            </a:r>
            <a:r>
              <a:rPr lang="en-US" sz="1200" dirty="0" smtClean="0">
                <a:solidFill>
                  <a:srgbClr val="000000"/>
                </a:solidFill>
                <a:latin typeface="Courier New"/>
                <a:cs typeface="Courier New"/>
              </a:rPr>
              <a:t> name, Tower *link) {</a:t>
            </a:r>
          </a:p>
          <a:p>
            <a:r>
              <a:rPr lang="en-US" sz="1200" dirty="0" smtClean="0">
                <a:solidFill>
                  <a:srgbClr val="000000"/>
                </a:solidFill>
                <a:latin typeface="Courier New"/>
                <a:cs typeface="Courier New"/>
              </a:rPr>
              <a:t>   Tower *</a:t>
            </a:r>
            <a:r>
              <a:rPr lang="en-US" sz="1200" dirty="0" err="1" smtClean="0">
                <a:solidFill>
                  <a:srgbClr val="000000"/>
                </a:solidFill>
                <a:latin typeface="Courier New"/>
                <a:cs typeface="Courier New"/>
              </a:rPr>
              <a:t>tp</a:t>
            </a:r>
            <a:r>
              <a:rPr lang="en-US" sz="1200" dirty="0" smtClean="0">
                <a:solidFill>
                  <a:srgbClr val="000000"/>
                </a:solidFill>
                <a:latin typeface="Courier New"/>
                <a:cs typeface="Courier New"/>
              </a:rPr>
              <a:t> = new Tower;</a:t>
            </a:r>
          </a:p>
          <a:p>
            <a:r>
              <a:rPr lang="en-US" sz="1200" dirty="0" smtClean="0">
                <a:solidFill>
                  <a:srgbClr val="000000"/>
                </a:solidFill>
                <a:latin typeface="Courier New"/>
                <a:cs typeface="Courier New"/>
              </a:rPr>
              <a:t>   </a:t>
            </a:r>
            <a:r>
              <a:rPr lang="en-US" sz="1200" dirty="0" err="1" smtClean="0">
                <a:solidFill>
                  <a:srgbClr val="000000"/>
                </a:solidFill>
                <a:latin typeface="Courier New"/>
                <a:cs typeface="Courier New"/>
              </a:rPr>
              <a:t>tp</a:t>
            </a:r>
            <a:r>
              <a:rPr lang="en-US" sz="1200" dirty="0" smtClean="0">
                <a:solidFill>
                  <a:srgbClr val="000000"/>
                </a:solidFill>
                <a:latin typeface="Courier New"/>
                <a:cs typeface="Courier New"/>
              </a:rPr>
              <a:t>-&gt;name = name;</a:t>
            </a:r>
          </a:p>
          <a:p>
            <a:r>
              <a:rPr lang="en-US" sz="1200" dirty="0" smtClean="0">
                <a:solidFill>
                  <a:srgbClr val="000000"/>
                </a:solidFill>
                <a:latin typeface="Courier New"/>
                <a:cs typeface="Courier New"/>
              </a:rPr>
              <a:t>   </a:t>
            </a:r>
            <a:r>
              <a:rPr lang="en-US" sz="1200" dirty="0" err="1" smtClean="0">
                <a:solidFill>
                  <a:srgbClr val="000000"/>
                </a:solidFill>
                <a:latin typeface="Courier New"/>
                <a:cs typeface="Courier New"/>
              </a:rPr>
              <a:t>tp</a:t>
            </a:r>
            <a:r>
              <a:rPr lang="en-US" sz="1200" dirty="0" smtClean="0">
                <a:solidFill>
                  <a:srgbClr val="000000"/>
                </a:solidFill>
                <a:latin typeface="Courier New"/>
                <a:cs typeface="Courier New"/>
              </a:rPr>
              <a:t>-&gt;link = link;</a:t>
            </a:r>
          </a:p>
          <a:p>
            <a:r>
              <a:rPr lang="en-US" sz="1200" dirty="0" smtClean="0">
                <a:solidFill>
                  <a:srgbClr val="000000"/>
                </a:solidFill>
                <a:latin typeface="Courier New"/>
                <a:cs typeface="Courier New"/>
              </a:rPr>
              <a:t>   return </a:t>
            </a:r>
            <a:r>
              <a:rPr lang="en-US" sz="1200" dirty="0" err="1" smtClean="0">
                <a:solidFill>
                  <a:srgbClr val="000000"/>
                </a:solidFill>
                <a:latin typeface="Courier New"/>
                <a:cs typeface="Courier New"/>
              </a:rPr>
              <a:t>tp</a:t>
            </a:r>
            <a:r>
              <a:rPr lang="en-US" sz="1200" dirty="0" smtClean="0">
                <a:solidFill>
                  <a:srgbClr val="000000"/>
                </a:solidFill>
                <a:latin typeface="Courier New"/>
                <a:cs typeface="Courier New"/>
              </a:rPr>
              <a:t>;</a:t>
            </a:r>
          </a:p>
          <a:p>
            <a:r>
              <a:rPr lang="en-US" sz="1200" dirty="0" smtClean="0">
                <a:solidFill>
                  <a:srgbClr val="000000"/>
                </a:solidFill>
                <a:latin typeface="Courier New"/>
                <a:cs typeface="Courier New"/>
              </a:rPr>
              <a:t>}</a:t>
            </a:r>
          </a:p>
          <a:p>
            <a:endParaRPr lang="en-US" sz="800" dirty="0" smtClean="0">
              <a:solidFill>
                <a:srgbClr val="000000"/>
              </a:solidFill>
              <a:latin typeface="Courier New"/>
              <a:cs typeface="Courier New"/>
            </a:endParaRPr>
          </a:p>
          <a:p>
            <a:r>
              <a:rPr lang="en-US" sz="1200" dirty="0" smtClean="0">
                <a:solidFill>
                  <a:srgbClr val="0000FF"/>
                </a:solidFill>
                <a:latin typeface="Courier New"/>
                <a:cs typeface="Courier New"/>
              </a:rPr>
              <a:t>/*</a:t>
            </a:r>
          </a:p>
          <a:p>
            <a:r>
              <a:rPr lang="en-US" sz="1200" dirty="0" smtClean="0">
                <a:solidFill>
                  <a:srgbClr val="0000FF"/>
                </a:solidFill>
                <a:latin typeface="Courier New"/>
                <a:cs typeface="Courier New"/>
              </a:rPr>
              <a:t> * Function: </a:t>
            </a:r>
            <a:r>
              <a:rPr lang="en-US" sz="1200" dirty="0" err="1" smtClean="0">
                <a:solidFill>
                  <a:srgbClr val="0000FF"/>
                </a:solidFill>
                <a:latin typeface="Courier New"/>
                <a:cs typeface="Courier New"/>
              </a:rPr>
              <a:t>signal(start</a:t>
            </a:r>
            <a:r>
              <a:rPr lang="en-US" sz="1200" dirty="0" smtClean="0">
                <a:solidFill>
                  <a:srgbClr val="0000FF"/>
                </a:solidFill>
                <a:latin typeface="Courier New"/>
                <a:cs typeface="Courier New"/>
              </a:rPr>
              <a:t>);</a:t>
            </a:r>
          </a:p>
          <a:p>
            <a:r>
              <a:rPr lang="en-US" sz="1200" dirty="0" smtClean="0">
                <a:solidFill>
                  <a:srgbClr val="0000FF"/>
                </a:solidFill>
                <a:latin typeface="Courier New"/>
                <a:cs typeface="Courier New"/>
              </a:rPr>
              <a:t> * ------------------------</a:t>
            </a:r>
          </a:p>
          <a:p>
            <a:r>
              <a:rPr lang="en-US" sz="1200" dirty="0" smtClean="0">
                <a:solidFill>
                  <a:srgbClr val="0000FF"/>
                </a:solidFill>
                <a:latin typeface="Courier New"/>
                <a:cs typeface="Courier New"/>
              </a:rPr>
              <a:t> * Generates a signal beginning at start.</a:t>
            </a:r>
          </a:p>
          <a:p>
            <a:r>
              <a:rPr lang="en-US" sz="1200" dirty="0" smtClean="0">
                <a:solidFill>
                  <a:srgbClr val="0000FF"/>
                </a:solidFill>
                <a:latin typeface="Courier New"/>
                <a:cs typeface="Courier New"/>
              </a:rPr>
              <a:t> */</a:t>
            </a:r>
          </a:p>
          <a:p>
            <a:r>
              <a:rPr lang="en-US" sz="800" dirty="0" smtClean="0">
                <a:solidFill>
                  <a:srgbClr val="000000"/>
                </a:solidFill>
                <a:latin typeface="Courier New"/>
                <a:cs typeface="Courier New"/>
              </a:rPr>
              <a:t> </a:t>
            </a:r>
          </a:p>
          <a:p>
            <a:r>
              <a:rPr lang="en-US" sz="1200" dirty="0" smtClean="0">
                <a:solidFill>
                  <a:srgbClr val="000000"/>
                </a:solidFill>
                <a:latin typeface="Courier New"/>
                <a:cs typeface="Courier New"/>
              </a:rPr>
              <a:t>void </a:t>
            </a:r>
            <a:r>
              <a:rPr lang="en-US" sz="1200" dirty="0" err="1" smtClean="0">
                <a:solidFill>
                  <a:srgbClr val="000000"/>
                </a:solidFill>
                <a:latin typeface="Courier New"/>
                <a:cs typeface="Courier New"/>
              </a:rPr>
              <a:t>signal(Tower</a:t>
            </a:r>
            <a:r>
              <a:rPr lang="en-US" sz="1200" dirty="0" smtClean="0">
                <a:solidFill>
                  <a:srgbClr val="000000"/>
                </a:solidFill>
                <a:latin typeface="Courier New"/>
                <a:cs typeface="Courier New"/>
              </a:rPr>
              <a:t> *start) {</a:t>
            </a:r>
          </a:p>
          <a:p>
            <a:r>
              <a:rPr lang="en-US" sz="1200" dirty="0" smtClean="0">
                <a:solidFill>
                  <a:srgbClr val="000000"/>
                </a:solidFill>
                <a:latin typeface="Courier New"/>
                <a:cs typeface="Courier New"/>
              </a:rPr>
              <a:t>   if (start != NULL) {</a:t>
            </a:r>
          </a:p>
          <a:p>
            <a:r>
              <a:rPr lang="en-US" sz="1200" dirty="0" smtClean="0">
                <a:solidFill>
                  <a:srgbClr val="000000"/>
                </a:solidFill>
                <a:latin typeface="Courier New"/>
                <a:cs typeface="Courier New"/>
              </a:rPr>
              <a:t>      </a:t>
            </a:r>
            <a:r>
              <a:rPr lang="en-US" sz="1200" dirty="0" err="1" smtClean="0">
                <a:solidFill>
                  <a:srgbClr val="000000"/>
                </a:solidFill>
                <a:latin typeface="Courier New"/>
                <a:cs typeface="Courier New"/>
              </a:rPr>
              <a:t>cout</a:t>
            </a:r>
            <a:r>
              <a:rPr lang="en-US" sz="1200" dirty="0" smtClean="0">
                <a:solidFill>
                  <a:srgbClr val="000000"/>
                </a:solidFill>
                <a:latin typeface="Courier New"/>
                <a:cs typeface="Courier New"/>
              </a:rPr>
              <a:t> &lt;&lt; "Lighting " &lt;&lt; start-&gt;name &lt;&lt; </a:t>
            </a:r>
            <a:r>
              <a:rPr lang="en-US" sz="1200" dirty="0" err="1" smtClean="0">
                <a:solidFill>
                  <a:srgbClr val="000000"/>
                </a:solidFill>
                <a:latin typeface="Courier New"/>
                <a:cs typeface="Courier New"/>
              </a:rPr>
              <a:t>endl</a:t>
            </a:r>
            <a:r>
              <a:rPr lang="en-US" sz="1200" dirty="0" smtClean="0">
                <a:solidFill>
                  <a:srgbClr val="000000"/>
                </a:solidFill>
                <a:latin typeface="Courier New"/>
                <a:cs typeface="Courier New"/>
              </a:rPr>
              <a:t>;</a:t>
            </a:r>
          </a:p>
          <a:p>
            <a:r>
              <a:rPr lang="en-US" sz="1200" dirty="0" smtClean="0">
                <a:solidFill>
                  <a:srgbClr val="000000"/>
                </a:solidFill>
                <a:latin typeface="Courier New"/>
                <a:cs typeface="Courier New"/>
              </a:rPr>
              <a:t>      </a:t>
            </a:r>
            <a:r>
              <a:rPr lang="en-US" sz="1200" dirty="0" err="1" smtClean="0">
                <a:solidFill>
                  <a:srgbClr val="000000"/>
                </a:solidFill>
                <a:latin typeface="Courier New"/>
                <a:cs typeface="Courier New"/>
              </a:rPr>
              <a:t>signal(start</a:t>
            </a:r>
            <a:r>
              <a:rPr lang="en-US" sz="1200" dirty="0" smtClean="0">
                <a:solidFill>
                  <a:srgbClr val="000000"/>
                </a:solidFill>
                <a:latin typeface="Courier New"/>
                <a:cs typeface="Courier New"/>
              </a:rPr>
              <a:t>-&gt;link);</a:t>
            </a:r>
          </a:p>
          <a:p>
            <a:r>
              <a:rPr lang="en-US" sz="1200" dirty="0" smtClean="0">
                <a:solidFill>
                  <a:srgbClr val="000000"/>
                </a:solidFill>
                <a:latin typeface="Courier New"/>
                <a:cs typeface="Courier New"/>
              </a:rPr>
              <a:t>   }</a:t>
            </a:r>
          </a:p>
          <a:p>
            <a:r>
              <a:rPr lang="en-US" sz="1200" dirty="0" smtClean="0">
                <a:solidFill>
                  <a:srgbClr val="000000"/>
                </a:solidFill>
                <a:latin typeface="Courier New"/>
                <a:cs typeface="Courier New"/>
              </a:rPr>
              <a:t>}</a:t>
            </a:r>
          </a:p>
          <a:p>
            <a:pPr>
              <a:lnSpc>
                <a:spcPct val="90000"/>
              </a:lnSpc>
            </a:pPr>
            <a:endParaRPr lang="en-US" sz="1200" dirty="0">
              <a:solidFill>
                <a:srgbClr val="000000"/>
              </a:solidFill>
              <a:latin typeface="Courier New"/>
              <a:cs typeface="Courier New"/>
            </a:endParaRPr>
          </a:p>
        </p:txBody>
      </p:sp>
      <p:sp>
        <p:nvSpPr>
          <p:cNvPr id="794628" name="Text Box 4"/>
          <p:cNvSpPr txBox="1">
            <a:spLocks noChangeArrowheads="1"/>
          </p:cNvSpPr>
          <p:nvPr/>
        </p:nvSpPr>
        <p:spPr bwMode="auto">
          <a:xfrm>
            <a:off x="396875" y="1143000"/>
            <a:ext cx="3794125" cy="88485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000" b="0" dirty="0">
                <a:solidFill>
                  <a:srgbClr val="000000"/>
                </a:solidFill>
              </a:rPr>
              <a:t>To represent this message-passing image, you might use a definition such as the one shown on the right.</a:t>
            </a:r>
          </a:p>
        </p:txBody>
      </p:sp>
      <p:sp>
        <p:nvSpPr>
          <p:cNvPr id="794629" name="Rectangle 5"/>
          <p:cNvSpPr>
            <a:spLocks noChangeArrowheads="1"/>
          </p:cNvSpPr>
          <p:nvPr/>
        </p:nvSpPr>
        <p:spPr bwMode="auto">
          <a:xfrm>
            <a:off x="901700" y="2825450"/>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dirty="0">
                <a:solidFill>
                  <a:srgbClr val="000000"/>
                </a:solidFill>
              </a:rPr>
              <a:t>Minas </a:t>
            </a:r>
            <a:r>
              <a:rPr lang="en-US" sz="1100" dirty="0" err="1">
                <a:solidFill>
                  <a:srgbClr val="000000"/>
                </a:solidFill>
              </a:rPr>
              <a:t>Tirith</a:t>
            </a:r>
            <a:endParaRPr lang="en-US" sz="1100" dirty="0">
              <a:solidFill>
                <a:srgbClr val="000000"/>
              </a:solidFill>
            </a:endParaRPr>
          </a:p>
        </p:txBody>
      </p:sp>
      <p:sp>
        <p:nvSpPr>
          <p:cNvPr id="794631" name="Rectangle 7"/>
          <p:cNvSpPr>
            <a:spLocks noChangeArrowheads="1"/>
          </p:cNvSpPr>
          <p:nvPr/>
        </p:nvSpPr>
        <p:spPr bwMode="auto">
          <a:xfrm>
            <a:off x="901700" y="3052463"/>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34" name="Rectangle 10"/>
          <p:cNvSpPr>
            <a:spLocks noChangeArrowheads="1"/>
          </p:cNvSpPr>
          <p:nvPr/>
        </p:nvSpPr>
        <p:spPr bwMode="auto">
          <a:xfrm>
            <a:off x="901700" y="3474738"/>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Amon D</a:t>
            </a:r>
            <a:r>
              <a:rPr lang="en-US" altLang="ja-JP" sz="1100">
                <a:solidFill>
                  <a:srgbClr val="000000"/>
                </a:solidFill>
                <a:ea typeface="ＭＳ Ｐゴシック" charset="-128"/>
                <a:cs typeface="ＭＳ Ｐゴシック" charset="-128"/>
              </a:rPr>
              <a:t>în</a:t>
            </a:r>
            <a:endParaRPr lang="en-US" sz="1100">
              <a:solidFill>
                <a:srgbClr val="000000"/>
              </a:solidFill>
            </a:endParaRPr>
          </a:p>
        </p:txBody>
      </p:sp>
      <p:sp>
        <p:nvSpPr>
          <p:cNvPr id="794636" name="Rectangle 12"/>
          <p:cNvSpPr>
            <a:spLocks noChangeArrowheads="1"/>
          </p:cNvSpPr>
          <p:nvPr/>
        </p:nvSpPr>
        <p:spPr bwMode="auto">
          <a:xfrm>
            <a:off x="901700" y="3701750"/>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38" name="Rectangle 14"/>
          <p:cNvSpPr>
            <a:spLocks noChangeArrowheads="1"/>
          </p:cNvSpPr>
          <p:nvPr/>
        </p:nvSpPr>
        <p:spPr bwMode="auto">
          <a:xfrm>
            <a:off x="901700" y="4124025"/>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Eilenach</a:t>
            </a:r>
          </a:p>
        </p:txBody>
      </p:sp>
      <p:sp>
        <p:nvSpPr>
          <p:cNvPr id="794640" name="Rectangle 16"/>
          <p:cNvSpPr>
            <a:spLocks noChangeArrowheads="1"/>
          </p:cNvSpPr>
          <p:nvPr/>
        </p:nvSpPr>
        <p:spPr bwMode="auto">
          <a:xfrm>
            <a:off x="901700" y="4351038"/>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42" name="Rectangle 18"/>
          <p:cNvSpPr>
            <a:spLocks noChangeArrowheads="1"/>
          </p:cNvSpPr>
          <p:nvPr/>
        </p:nvSpPr>
        <p:spPr bwMode="auto">
          <a:xfrm>
            <a:off x="901700" y="4773313"/>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Nardol</a:t>
            </a:r>
          </a:p>
        </p:txBody>
      </p:sp>
      <p:sp>
        <p:nvSpPr>
          <p:cNvPr id="794644" name="Rectangle 20"/>
          <p:cNvSpPr>
            <a:spLocks noChangeArrowheads="1"/>
          </p:cNvSpPr>
          <p:nvPr/>
        </p:nvSpPr>
        <p:spPr bwMode="auto">
          <a:xfrm>
            <a:off x="901700" y="5000325"/>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46" name="Rectangle 22"/>
          <p:cNvSpPr>
            <a:spLocks noChangeArrowheads="1"/>
          </p:cNvSpPr>
          <p:nvPr/>
        </p:nvSpPr>
        <p:spPr bwMode="auto">
          <a:xfrm>
            <a:off x="901700" y="5422600"/>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Erelas</a:t>
            </a:r>
          </a:p>
        </p:txBody>
      </p:sp>
      <p:sp>
        <p:nvSpPr>
          <p:cNvPr id="794648" name="Rectangle 24"/>
          <p:cNvSpPr>
            <a:spLocks noChangeArrowheads="1"/>
          </p:cNvSpPr>
          <p:nvPr/>
        </p:nvSpPr>
        <p:spPr bwMode="auto">
          <a:xfrm>
            <a:off x="901700" y="5649613"/>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49" name="Rectangle 25"/>
          <p:cNvSpPr>
            <a:spLocks noChangeArrowheads="1"/>
          </p:cNvSpPr>
          <p:nvPr/>
        </p:nvSpPr>
        <p:spPr bwMode="auto">
          <a:xfrm>
            <a:off x="2514600" y="2830213"/>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Min-Rimmon</a:t>
            </a:r>
          </a:p>
        </p:txBody>
      </p:sp>
      <p:sp>
        <p:nvSpPr>
          <p:cNvPr id="794651" name="Rectangle 27"/>
          <p:cNvSpPr>
            <a:spLocks noChangeArrowheads="1"/>
          </p:cNvSpPr>
          <p:nvPr/>
        </p:nvSpPr>
        <p:spPr bwMode="auto">
          <a:xfrm>
            <a:off x="2514600" y="3057225"/>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53" name="Rectangle 29"/>
          <p:cNvSpPr>
            <a:spLocks noChangeArrowheads="1"/>
          </p:cNvSpPr>
          <p:nvPr/>
        </p:nvSpPr>
        <p:spPr bwMode="auto">
          <a:xfrm>
            <a:off x="2514600" y="3479500"/>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Calenhad</a:t>
            </a:r>
          </a:p>
        </p:txBody>
      </p:sp>
      <p:sp>
        <p:nvSpPr>
          <p:cNvPr id="794655" name="Rectangle 31"/>
          <p:cNvSpPr>
            <a:spLocks noChangeArrowheads="1"/>
          </p:cNvSpPr>
          <p:nvPr/>
        </p:nvSpPr>
        <p:spPr bwMode="auto">
          <a:xfrm>
            <a:off x="2514600" y="3706513"/>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57" name="Rectangle 33"/>
          <p:cNvSpPr>
            <a:spLocks noChangeArrowheads="1"/>
          </p:cNvSpPr>
          <p:nvPr/>
        </p:nvSpPr>
        <p:spPr bwMode="auto">
          <a:xfrm>
            <a:off x="2514600" y="4128788"/>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Halifirien</a:t>
            </a:r>
          </a:p>
        </p:txBody>
      </p:sp>
      <p:sp>
        <p:nvSpPr>
          <p:cNvPr id="794659" name="Rectangle 35"/>
          <p:cNvSpPr>
            <a:spLocks noChangeArrowheads="1"/>
          </p:cNvSpPr>
          <p:nvPr/>
        </p:nvSpPr>
        <p:spPr bwMode="auto">
          <a:xfrm>
            <a:off x="2514600" y="4355800"/>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a:solidFill>
                <a:srgbClr val="000000"/>
              </a:solidFill>
            </a:endParaRPr>
          </a:p>
        </p:txBody>
      </p:sp>
      <p:sp>
        <p:nvSpPr>
          <p:cNvPr id="794661" name="Rectangle 37"/>
          <p:cNvSpPr>
            <a:spLocks noChangeArrowheads="1"/>
          </p:cNvSpPr>
          <p:nvPr/>
        </p:nvSpPr>
        <p:spPr bwMode="auto">
          <a:xfrm>
            <a:off x="2514600" y="4778075"/>
            <a:ext cx="990600" cy="254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75000"/>
              </a:lnSpc>
            </a:pPr>
            <a:r>
              <a:rPr lang="en-US" sz="1100">
                <a:solidFill>
                  <a:srgbClr val="000000"/>
                </a:solidFill>
              </a:rPr>
              <a:t>Rohan</a:t>
            </a:r>
          </a:p>
        </p:txBody>
      </p:sp>
      <p:sp>
        <p:nvSpPr>
          <p:cNvPr id="794663" name="Rectangle 39"/>
          <p:cNvSpPr>
            <a:spLocks noChangeArrowheads="1"/>
          </p:cNvSpPr>
          <p:nvPr/>
        </p:nvSpPr>
        <p:spPr bwMode="auto">
          <a:xfrm>
            <a:off x="2514600" y="5005088"/>
            <a:ext cx="990600" cy="228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lnSpc>
                <a:spcPct val="85000"/>
              </a:lnSpc>
            </a:pPr>
            <a:endParaRPr lang="en-US" sz="1000" dirty="0">
              <a:solidFill>
                <a:srgbClr val="000000"/>
              </a:solidFill>
            </a:endParaRPr>
          </a:p>
        </p:txBody>
      </p:sp>
      <p:sp>
        <p:nvSpPr>
          <p:cNvPr id="794632" name="Oval 8"/>
          <p:cNvSpPr>
            <a:spLocks noChangeArrowheads="1"/>
          </p:cNvSpPr>
          <p:nvPr/>
        </p:nvSpPr>
        <p:spPr bwMode="auto">
          <a:xfrm>
            <a:off x="1385888" y="3130250"/>
            <a:ext cx="74612"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37" name="Oval 13"/>
          <p:cNvSpPr>
            <a:spLocks noChangeArrowheads="1"/>
          </p:cNvSpPr>
          <p:nvPr/>
        </p:nvSpPr>
        <p:spPr bwMode="auto">
          <a:xfrm>
            <a:off x="1387475" y="3779538"/>
            <a:ext cx="74613" cy="74612"/>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41" name="Oval 17"/>
          <p:cNvSpPr>
            <a:spLocks noChangeArrowheads="1"/>
          </p:cNvSpPr>
          <p:nvPr/>
        </p:nvSpPr>
        <p:spPr bwMode="auto">
          <a:xfrm>
            <a:off x="1389063" y="4428825"/>
            <a:ext cx="74612"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45" name="Oval 21"/>
          <p:cNvSpPr>
            <a:spLocks noChangeArrowheads="1"/>
          </p:cNvSpPr>
          <p:nvPr/>
        </p:nvSpPr>
        <p:spPr bwMode="auto">
          <a:xfrm>
            <a:off x="1390650" y="5078113"/>
            <a:ext cx="74613" cy="74612"/>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52" name="Oval 28"/>
          <p:cNvSpPr>
            <a:spLocks noChangeArrowheads="1"/>
          </p:cNvSpPr>
          <p:nvPr/>
        </p:nvSpPr>
        <p:spPr bwMode="auto">
          <a:xfrm>
            <a:off x="2998788" y="3135013"/>
            <a:ext cx="74612" cy="74612"/>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56" name="Oval 32"/>
          <p:cNvSpPr>
            <a:spLocks noChangeArrowheads="1"/>
          </p:cNvSpPr>
          <p:nvPr/>
        </p:nvSpPr>
        <p:spPr bwMode="auto">
          <a:xfrm>
            <a:off x="3000375" y="3784300"/>
            <a:ext cx="74613"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60" name="Oval 36"/>
          <p:cNvSpPr>
            <a:spLocks noChangeArrowheads="1"/>
          </p:cNvSpPr>
          <p:nvPr/>
        </p:nvSpPr>
        <p:spPr bwMode="auto">
          <a:xfrm>
            <a:off x="3001963" y="4433588"/>
            <a:ext cx="74612" cy="74612"/>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sp>
        <p:nvSpPr>
          <p:cNvPr id="794664" name="Oval 40"/>
          <p:cNvSpPr>
            <a:spLocks noChangeArrowheads="1"/>
          </p:cNvSpPr>
          <p:nvPr/>
        </p:nvSpPr>
        <p:spPr bwMode="auto">
          <a:xfrm>
            <a:off x="1397000" y="5727400"/>
            <a:ext cx="74613" cy="74613"/>
          </a:xfrm>
          <a:prstGeom prst="ellipse">
            <a:avLst/>
          </a:prstGeom>
          <a:solidFill>
            <a:srgbClr val="000000"/>
          </a:solidFill>
          <a:ln w="9525">
            <a:noFill/>
            <a:round/>
            <a:headEnd/>
            <a:tailEnd/>
          </a:ln>
          <a:effectLst/>
        </p:spPr>
        <p:txBody>
          <a:bodyPr wrap="none" anchor="ctr">
            <a:prstTxWarp prst="textNoShape">
              <a:avLst/>
            </a:prstTxWarp>
          </a:bodyPr>
          <a:lstStyle/>
          <a:p>
            <a:pPr algn="ctr">
              <a:lnSpc>
                <a:spcPct val="85000"/>
              </a:lnSpc>
            </a:pPr>
            <a:endParaRPr lang="en-US">
              <a:solidFill>
                <a:srgbClr val="000000"/>
              </a:solidFill>
            </a:endParaRPr>
          </a:p>
        </p:txBody>
      </p:sp>
      <p:cxnSp>
        <p:nvCxnSpPr>
          <p:cNvPr id="794633" name="AutoShape 9"/>
          <p:cNvCxnSpPr>
            <a:cxnSpLocks noChangeShapeType="1"/>
            <a:stCxn id="794632" idx="6"/>
            <a:endCxn id="794634" idx="3"/>
          </p:cNvCxnSpPr>
          <p:nvPr/>
        </p:nvCxnSpPr>
        <p:spPr bwMode="auto">
          <a:xfrm>
            <a:off x="1460500" y="3167557"/>
            <a:ext cx="431800" cy="434181"/>
          </a:xfrm>
          <a:prstGeom prst="bentConnector3">
            <a:avLst>
              <a:gd name="adj1" fmla="val 152941"/>
            </a:avLst>
          </a:prstGeom>
          <a:noFill/>
          <a:ln w="9525">
            <a:solidFill>
              <a:schemeClr val="tx1"/>
            </a:solidFill>
            <a:miter lim="800000"/>
            <a:headEnd/>
            <a:tailEnd type="triangle" w="med" len="med"/>
          </a:ln>
          <a:effectLst/>
        </p:spPr>
      </p:cxnSp>
      <p:cxnSp>
        <p:nvCxnSpPr>
          <p:cNvPr id="794665" name="AutoShape 41"/>
          <p:cNvCxnSpPr>
            <a:cxnSpLocks noChangeShapeType="1"/>
            <a:stCxn id="794637" idx="6"/>
            <a:endCxn id="794638" idx="3"/>
          </p:cNvCxnSpPr>
          <p:nvPr/>
        </p:nvCxnSpPr>
        <p:spPr bwMode="auto">
          <a:xfrm>
            <a:off x="1462088" y="3816844"/>
            <a:ext cx="430212" cy="434181"/>
          </a:xfrm>
          <a:prstGeom prst="bentConnector3">
            <a:avLst>
              <a:gd name="adj1" fmla="val 153137"/>
            </a:avLst>
          </a:prstGeom>
          <a:noFill/>
          <a:ln w="9525">
            <a:solidFill>
              <a:schemeClr val="tx1"/>
            </a:solidFill>
            <a:miter lim="800000"/>
            <a:headEnd/>
            <a:tailEnd type="triangle" w="med" len="med"/>
          </a:ln>
          <a:effectLst/>
        </p:spPr>
      </p:cxnSp>
      <p:cxnSp>
        <p:nvCxnSpPr>
          <p:cNvPr id="794666" name="AutoShape 42"/>
          <p:cNvCxnSpPr>
            <a:cxnSpLocks noChangeShapeType="1"/>
            <a:stCxn id="794641" idx="6"/>
            <a:endCxn id="794642" idx="3"/>
          </p:cNvCxnSpPr>
          <p:nvPr/>
        </p:nvCxnSpPr>
        <p:spPr bwMode="auto">
          <a:xfrm>
            <a:off x="1463675" y="4466132"/>
            <a:ext cx="428625" cy="434181"/>
          </a:xfrm>
          <a:prstGeom prst="bentConnector3">
            <a:avLst>
              <a:gd name="adj1" fmla="val 153333"/>
            </a:avLst>
          </a:prstGeom>
          <a:noFill/>
          <a:ln w="9525">
            <a:solidFill>
              <a:schemeClr val="tx1"/>
            </a:solidFill>
            <a:miter lim="800000"/>
            <a:headEnd/>
            <a:tailEnd type="triangle" w="med" len="med"/>
          </a:ln>
          <a:effectLst/>
        </p:spPr>
      </p:cxnSp>
      <p:cxnSp>
        <p:nvCxnSpPr>
          <p:cNvPr id="794667" name="AutoShape 43"/>
          <p:cNvCxnSpPr>
            <a:cxnSpLocks noChangeShapeType="1"/>
            <a:stCxn id="794645" idx="6"/>
            <a:endCxn id="794646" idx="3"/>
          </p:cNvCxnSpPr>
          <p:nvPr/>
        </p:nvCxnSpPr>
        <p:spPr bwMode="auto">
          <a:xfrm>
            <a:off x="1465263" y="5115419"/>
            <a:ext cx="427037" cy="434181"/>
          </a:xfrm>
          <a:prstGeom prst="bentConnector3">
            <a:avLst>
              <a:gd name="adj1" fmla="val 153532"/>
            </a:avLst>
          </a:prstGeom>
          <a:noFill/>
          <a:ln w="9525">
            <a:solidFill>
              <a:schemeClr val="tx1"/>
            </a:solidFill>
            <a:miter lim="800000"/>
            <a:headEnd/>
            <a:tailEnd type="triangle" w="med" len="med"/>
          </a:ln>
          <a:effectLst/>
        </p:spPr>
      </p:cxnSp>
      <p:cxnSp>
        <p:nvCxnSpPr>
          <p:cNvPr id="794668" name="AutoShape 44"/>
          <p:cNvCxnSpPr>
            <a:cxnSpLocks noChangeShapeType="1"/>
            <a:stCxn id="794664" idx="6"/>
            <a:endCxn id="794649" idx="1"/>
          </p:cNvCxnSpPr>
          <p:nvPr/>
        </p:nvCxnSpPr>
        <p:spPr bwMode="auto">
          <a:xfrm flipV="1">
            <a:off x="1471613" y="2957213"/>
            <a:ext cx="1042987" cy="2807494"/>
          </a:xfrm>
          <a:prstGeom prst="bentConnector3">
            <a:avLst>
              <a:gd name="adj1" fmla="val 80152"/>
            </a:avLst>
          </a:prstGeom>
          <a:noFill/>
          <a:ln w="9525">
            <a:solidFill>
              <a:schemeClr val="tx1"/>
            </a:solidFill>
            <a:miter lim="800000"/>
            <a:headEnd/>
            <a:tailEnd type="triangle" w="med" len="med"/>
          </a:ln>
          <a:effectLst/>
        </p:spPr>
      </p:cxnSp>
      <p:cxnSp>
        <p:nvCxnSpPr>
          <p:cNvPr id="794669" name="AutoShape 45"/>
          <p:cNvCxnSpPr>
            <a:cxnSpLocks noChangeShapeType="1"/>
            <a:stCxn id="794652" idx="6"/>
            <a:endCxn id="794653" idx="3"/>
          </p:cNvCxnSpPr>
          <p:nvPr/>
        </p:nvCxnSpPr>
        <p:spPr bwMode="auto">
          <a:xfrm>
            <a:off x="3073400" y="3172319"/>
            <a:ext cx="431800" cy="434181"/>
          </a:xfrm>
          <a:prstGeom prst="bentConnector3">
            <a:avLst>
              <a:gd name="adj1" fmla="val 152941"/>
            </a:avLst>
          </a:prstGeom>
          <a:noFill/>
          <a:ln w="9525">
            <a:solidFill>
              <a:schemeClr val="tx1"/>
            </a:solidFill>
            <a:miter lim="800000"/>
            <a:headEnd/>
            <a:tailEnd type="triangle" w="med" len="med"/>
          </a:ln>
          <a:effectLst/>
        </p:spPr>
      </p:cxnSp>
      <p:cxnSp>
        <p:nvCxnSpPr>
          <p:cNvPr id="794670" name="AutoShape 46"/>
          <p:cNvCxnSpPr>
            <a:cxnSpLocks noChangeShapeType="1"/>
            <a:stCxn id="794656" idx="6"/>
            <a:endCxn id="794657" idx="3"/>
          </p:cNvCxnSpPr>
          <p:nvPr/>
        </p:nvCxnSpPr>
        <p:spPr bwMode="auto">
          <a:xfrm>
            <a:off x="3074988" y="3821607"/>
            <a:ext cx="430212" cy="434181"/>
          </a:xfrm>
          <a:prstGeom prst="bentConnector3">
            <a:avLst>
              <a:gd name="adj1" fmla="val 153137"/>
            </a:avLst>
          </a:prstGeom>
          <a:noFill/>
          <a:ln w="9525">
            <a:solidFill>
              <a:schemeClr val="tx1"/>
            </a:solidFill>
            <a:miter lim="800000"/>
            <a:headEnd/>
            <a:tailEnd type="triangle" w="med" len="med"/>
          </a:ln>
          <a:effectLst/>
        </p:spPr>
      </p:cxnSp>
      <p:cxnSp>
        <p:nvCxnSpPr>
          <p:cNvPr id="794671" name="AutoShape 47"/>
          <p:cNvCxnSpPr>
            <a:cxnSpLocks noChangeShapeType="1"/>
            <a:stCxn id="794660" idx="6"/>
            <a:endCxn id="794661" idx="3"/>
          </p:cNvCxnSpPr>
          <p:nvPr/>
        </p:nvCxnSpPr>
        <p:spPr bwMode="auto">
          <a:xfrm>
            <a:off x="3076575" y="4470894"/>
            <a:ext cx="428625" cy="434181"/>
          </a:xfrm>
          <a:prstGeom prst="bentConnector3">
            <a:avLst>
              <a:gd name="adj1" fmla="val 153333"/>
            </a:avLst>
          </a:prstGeom>
          <a:noFill/>
          <a:ln w="9525">
            <a:solidFill>
              <a:schemeClr val="tx1"/>
            </a:solidFill>
            <a:miter lim="800000"/>
            <a:headEnd/>
            <a:tailEnd type="triangle" w="med" len="med"/>
          </a:ln>
          <a:effectLst/>
        </p:spPr>
      </p:cxnSp>
      <p:sp>
        <p:nvSpPr>
          <p:cNvPr id="794672" name="Text Box 48"/>
          <p:cNvSpPr txBox="1">
            <a:spLocks noChangeArrowheads="1"/>
          </p:cNvSpPr>
          <p:nvPr/>
        </p:nvSpPr>
        <p:spPr bwMode="auto">
          <a:xfrm>
            <a:off x="393700" y="2032000"/>
            <a:ext cx="3721100" cy="62324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000" b="0" dirty="0">
                <a:solidFill>
                  <a:srgbClr val="000000"/>
                </a:solidFill>
                <a:latin typeface="Times New Roman"/>
                <a:cs typeface="Times New Roman"/>
              </a:rPr>
              <a:t>You can then initialize a chain of</a:t>
            </a:r>
            <a:r>
              <a:rPr lang="en-US" sz="2000" b="0" dirty="0" smtClean="0">
                <a:solidFill>
                  <a:srgbClr val="000000"/>
                </a:solidFill>
                <a:latin typeface="Times New Roman"/>
                <a:cs typeface="Times New Roman"/>
              </a:rPr>
              <a:t> </a:t>
            </a:r>
            <a:r>
              <a:rPr lang="en-US" sz="1600" dirty="0" smtClean="0">
                <a:solidFill>
                  <a:srgbClr val="000000"/>
                </a:solidFill>
                <a:latin typeface="Courier New"/>
                <a:cs typeface="Courier New"/>
              </a:rPr>
              <a:t>Tower</a:t>
            </a:r>
            <a:r>
              <a:rPr lang="en-US" sz="2000" b="0" dirty="0" smtClean="0">
                <a:solidFill>
                  <a:srgbClr val="000000"/>
                </a:solidFill>
                <a:latin typeface="Times New Roman"/>
                <a:cs typeface="Times New Roman"/>
              </a:rPr>
              <a:t> structures, </a:t>
            </a:r>
            <a:r>
              <a:rPr lang="en-US" sz="2000" b="0" dirty="0">
                <a:solidFill>
                  <a:srgbClr val="000000"/>
                </a:solidFill>
                <a:latin typeface="Times New Roman"/>
                <a:cs typeface="Times New Roman"/>
              </a:rPr>
              <a:t>like this:</a:t>
            </a:r>
          </a:p>
        </p:txBody>
      </p:sp>
      <p:sp>
        <p:nvSpPr>
          <p:cNvPr id="794673" name="Text Box 49"/>
          <p:cNvSpPr txBox="1">
            <a:spLocks noChangeArrowheads="1"/>
          </p:cNvSpPr>
          <p:nvPr/>
        </p:nvSpPr>
        <p:spPr bwMode="auto">
          <a:xfrm>
            <a:off x="387350" y="6070600"/>
            <a:ext cx="3727450" cy="62324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000" b="0" dirty="0">
                <a:solidFill>
                  <a:srgbClr val="000000"/>
                </a:solidFill>
                <a:latin typeface="Times New Roman"/>
                <a:cs typeface="Times New Roman"/>
              </a:rPr>
              <a:t>Calling </a:t>
            </a:r>
            <a:r>
              <a:rPr lang="en-US" sz="1600" dirty="0">
                <a:solidFill>
                  <a:srgbClr val="000000"/>
                </a:solidFill>
                <a:latin typeface="Courier New"/>
                <a:cs typeface="Courier New"/>
              </a:rPr>
              <a:t>signal</a:t>
            </a:r>
            <a:r>
              <a:rPr lang="en-US" sz="2000" b="0" dirty="0">
                <a:solidFill>
                  <a:srgbClr val="000000"/>
                </a:solidFill>
                <a:latin typeface="Times New Roman"/>
                <a:cs typeface="Times New Roman"/>
              </a:rPr>
              <a:t> on the first tower sends a message down the chain.</a:t>
            </a:r>
          </a:p>
        </p:txBody>
      </p:sp>
      <p:cxnSp>
        <p:nvCxnSpPr>
          <p:cNvPr id="62" name="Straight Connector 61"/>
          <p:cNvCxnSpPr/>
          <p:nvPr/>
        </p:nvCxnSpPr>
        <p:spPr bwMode="auto">
          <a:xfrm flipV="1">
            <a:off x="2514600" y="5005010"/>
            <a:ext cx="990600" cy="2286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9467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7946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7946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7946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79463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79463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7946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79464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79464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79464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79464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79464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79465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79465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499"/>
                                          </p:stCondLst>
                                        </p:cTn>
                                        <p:tgtEl>
                                          <p:spTgt spid="79465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499"/>
                                          </p:stCondLst>
                                        </p:cTn>
                                        <p:tgtEl>
                                          <p:spTgt spid="79465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499"/>
                                          </p:stCondLst>
                                        </p:cTn>
                                        <p:tgtEl>
                                          <p:spTgt spid="7946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499"/>
                                          </p:stCondLst>
                                        </p:cTn>
                                        <p:tgtEl>
                                          <p:spTgt spid="79466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499"/>
                                          </p:stCondLst>
                                        </p:cTn>
                                        <p:tgtEl>
                                          <p:spTgt spid="79466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499"/>
                                          </p:stCondLst>
                                        </p:cTn>
                                        <p:tgtEl>
                                          <p:spTgt spid="79463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499"/>
                                          </p:stCondLst>
                                        </p:cTn>
                                        <p:tgtEl>
                                          <p:spTgt spid="7946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499"/>
                                          </p:stCondLst>
                                        </p:cTn>
                                        <p:tgtEl>
                                          <p:spTgt spid="79464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499"/>
                                          </p:stCondLst>
                                        </p:cTn>
                                        <p:tgtEl>
                                          <p:spTgt spid="79464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499"/>
                                          </p:stCondLst>
                                        </p:cTn>
                                        <p:tgtEl>
                                          <p:spTgt spid="79465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499"/>
                                          </p:stCondLst>
                                        </p:cTn>
                                        <p:tgtEl>
                                          <p:spTgt spid="79465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499"/>
                                          </p:stCondLst>
                                        </p:cTn>
                                        <p:tgtEl>
                                          <p:spTgt spid="79466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499"/>
                                          </p:stCondLst>
                                        </p:cTn>
                                        <p:tgtEl>
                                          <p:spTgt spid="794664"/>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499"/>
                                          </p:stCondLst>
                                        </p:cTn>
                                        <p:tgtEl>
                                          <p:spTgt spid="79463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499"/>
                                          </p:stCondLst>
                                        </p:cTn>
                                        <p:tgtEl>
                                          <p:spTgt spid="79466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499"/>
                                          </p:stCondLst>
                                        </p:cTn>
                                        <p:tgtEl>
                                          <p:spTgt spid="79466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499"/>
                                          </p:stCondLst>
                                        </p:cTn>
                                        <p:tgtEl>
                                          <p:spTgt spid="79466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499"/>
                                          </p:stCondLst>
                                        </p:cTn>
                                        <p:tgtEl>
                                          <p:spTgt spid="794668"/>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499"/>
                                          </p:stCondLst>
                                        </p:cTn>
                                        <p:tgtEl>
                                          <p:spTgt spid="794669"/>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499"/>
                                          </p:stCondLst>
                                        </p:cTn>
                                        <p:tgtEl>
                                          <p:spTgt spid="794670"/>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499"/>
                                          </p:stCondLst>
                                        </p:cTn>
                                        <p:tgtEl>
                                          <p:spTgt spid="794671"/>
                                        </p:tgtEl>
                                        <p:attrNameLst>
                                          <p:attrName>style.visibility</p:attrName>
                                        </p:attrNameLst>
                                      </p:cBhvr>
                                      <p:to>
                                        <p:strVal val="visible"/>
                                      </p:to>
                                    </p:set>
                                  </p:childTnLst>
                                </p:cTn>
                              </p:par>
                            </p:childTnLst>
                          </p:cTn>
                        </p:par>
                        <p:par>
                          <p:cTn id="75" fill="hold">
                            <p:stCondLst>
                              <p:cond delay="500"/>
                            </p:stCondLst>
                            <p:childTnLst>
                              <p:par>
                                <p:cTn id="76" presetID="1" presetClass="entr" presetSubtype="0" fill="hold" nodeType="afterEffect">
                                  <p:stCondLst>
                                    <p:cond delay="0"/>
                                  </p:stCondLst>
                                  <p:childTnLst>
                                    <p:set>
                                      <p:cBhvr>
                                        <p:cTn id="77" dur="1" fill="hold">
                                          <p:stCondLst>
                                            <p:cond delay="0"/>
                                          </p:stCondLst>
                                        </p:cTn>
                                        <p:tgtEl>
                                          <p:spTgt spid="62"/>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grpId="0" nodeType="clickEffect">
                                  <p:stCondLst>
                                    <p:cond delay="0"/>
                                  </p:stCondLst>
                                  <p:childTnLst>
                                    <p:set>
                                      <p:cBhvr>
                                        <p:cTn id="81" dur="1" fill="hold">
                                          <p:stCondLst>
                                            <p:cond delay="499"/>
                                          </p:stCondLst>
                                        </p:cTn>
                                        <p:tgtEl>
                                          <p:spTgt spid="794673">
                                            <p:txEl>
                                              <p:pRg st="0" end="0"/>
                                            </p:txEl>
                                          </p:spTgt>
                                        </p:tgtEl>
                                        <p:attrNameLst>
                                          <p:attrName>style.visibility</p:attrName>
                                        </p:attrNameLst>
                                      </p:cBhvr>
                                      <p:to>
                                        <p:strVal val="visible"/>
                                      </p:to>
                                    </p:set>
                                  </p:childTnLst>
                                </p:cTn>
                              </p:par>
                            </p:childTnLst>
                          </p:cTn>
                        </p:par>
                        <p:par>
                          <p:cTn id="82" fill="hold">
                            <p:stCondLst>
                              <p:cond delay="500"/>
                            </p:stCondLst>
                            <p:childTnLst>
                              <p:par>
                                <p:cTn id="83" presetID="3" presetClass="emph" presetSubtype="2" fill="hold" grpId="1" nodeType="afterEffect">
                                  <p:stCondLst>
                                    <p:cond delay="0"/>
                                  </p:stCondLst>
                                  <p:childTnLst>
                                    <p:animClr clrSpc="rgb" dir="cw">
                                      <p:cBhvr override="childStyle">
                                        <p:cTn id="84" dur="100" fill="hold"/>
                                        <p:tgtEl>
                                          <p:spTgt spid="794629">
                                            <p:txEl>
                                              <p:charRg st="4294967295" end="4294967295"/>
                                            </p:txEl>
                                          </p:spTgt>
                                        </p:tgtEl>
                                        <p:attrNameLst>
                                          <p:attrName>style.color</p:attrName>
                                        </p:attrNameLst>
                                      </p:cBhvr>
                                      <p:to>
                                        <a:srgbClr val="FF0000"/>
                                      </p:to>
                                    </p:animClr>
                                  </p:childTnLst>
                                </p:cTn>
                              </p:par>
                            </p:childTnLst>
                          </p:cTn>
                        </p:par>
                        <p:par>
                          <p:cTn id="85" fill="hold">
                            <p:stCondLst>
                              <p:cond delay="600"/>
                            </p:stCondLst>
                            <p:childTnLst>
                              <p:par>
                                <p:cTn id="86" presetID="1" presetClass="emph" presetSubtype="2" fill="hold" nodeType="afterEffect">
                                  <p:stCondLst>
                                    <p:cond delay="0"/>
                                  </p:stCondLst>
                                  <p:childTnLst>
                                    <p:animClr clrSpc="rgb" dir="cw">
                                      <p:cBhvr>
                                        <p:cTn id="87" dur="100" fill="hold"/>
                                        <p:tgtEl>
                                          <p:spTgt spid="794632"/>
                                        </p:tgtEl>
                                        <p:attrNameLst>
                                          <p:attrName>fillcolor</p:attrName>
                                        </p:attrNameLst>
                                      </p:cBhvr>
                                      <p:to>
                                        <a:srgbClr val="FF0000"/>
                                      </p:to>
                                    </p:animClr>
                                    <p:set>
                                      <p:cBhvr>
                                        <p:cTn id="88" dur="100" fill="hold"/>
                                        <p:tgtEl>
                                          <p:spTgt spid="794632"/>
                                        </p:tgtEl>
                                        <p:attrNameLst>
                                          <p:attrName>fill.type</p:attrName>
                                        </p:attrNameLst>
                                      </p:cBhvr>
                                      <p:to>
                                        <p:strVal val="solid"/>
                                      </p:to>
                                    </p:set>
                                    <p:set>
                                      <p:cBhvr>
                                        <p:cTn id="89" dur="100" fill="hold"/>
                                        <p:tgtEl>
                                          <p:spTgt spid="794632"/>
                                        </p:tgtEl>
                                        <p:attrNameLst>
                                          <p:attrName>fill.on</p:attrName>
                                        </p:attrNameLst>
                                      </p:cBhvr>
                                      <p:to>
                                        <p:strVal val="true"/>
                                      </p:to>
                                    </p:set>
                                  </p:childTnLst>
                                </p:cTn>
                              </p:par>
                              <p:par>
                                <p:cTn id="90" presetID="7" presetClass="emph" presetSubtype="2" fill="hold" nodeType="withEffect">
                                  <p:stCondLst>
                                    <p:cond delay="0"/>
                                  </p:stCondLst>
                                  <p:childTnLst>
                                    <p:animClr clrSpc="rgb" dir="cw">
                                      <p:cBhvr>
                                        <p:cTn id="91" dur="100" fill="hold"/>
                                        <p:tgtEl>
                                          <p:spTgt spid="794633"/>
                                        </p:tgtEl>
                                        <p:attrNameLst>
                                          <p:attrName>stroke.color</p:attrName>
                                        </p:attrNameLst>
                                      </p:cBhvr>
                                      <p:to>
                                        <a:srgbClr val="FF0000"/>
                                      </p:to>
                                    </p:animClr>
                                    <p:set>
                                      <p:cBhvr>
                                        <p:cTn id="92" dur="100" fill="hold"/>
                                        <p:tgtEl>
                                          <p:spTgt spid="794633"/>
                                        </p:tgtEl>
                                        <p:attrNameLst>
                                          <p:attrName>stroke.on</p:attrName>
                                        </p:attrNameLst>
                                      </p:cBhvr>
                                      <p:to>
                                        <p:strVal val="true"/>
                                      </p:to>
                                    </p:set>
                                  </p:childTnLst>
                                </p:cTn>
                              </p:par>
                            </p:childTnLst>
                          </p:cTn>
                        </p:par>
                        <p:par>
                          <p:cTn id="93" fill="hold">
                            <p:stCondLst>
                              <p:cond delay="700"/>
                            </p:stCondLst>
                            <p:childTnLst>
                              <p:par>
                                <p:cTn id="94" presetID="3" presetClass="emph" presetSubtype="2" fill="hold" grpId="1" nodeType="afterEffect">
                                  <p:stCondLst>
                                    <p:cond delay="300"/>
                                  </p:stCondLst>
                                  <p:childTnLst>
                                    <p:animClr clrSpc="rgb" dir="cw">
                                      <p:cBhvr override="childStyle">
                                        <p:cTn id="95" dur="100" fill="hold"/>
                                        <p:tgtEl>
                                          <p:spTgt spid="794634">
                                            <p:txEl>
                                              <p:charRg st="4294967295" end="4294967295"/>
                                            </p:txEl>
                                          </p:spTgt>
                                        </p:tgtEl>
                                        <p:attrNameLst>
                                          <p:attrName>style.color</p:attrName>
                                        </p:attrNameLst>
                                      </p:cBhvr>
                                      <p:to>
                                        <a:srgbClr val="FF0000"/>
                                      </p:to>
                                    </p:animClr>
                                  </p:childTnLst>
                                </p:cTn>
                              </p:par>
                            </p:childTnLst>
                          </p:cTn>
                        </p:par>
                        <p:par>
                          <p:cTn id="96" fill="hold">
                            <p:stCondLst>
                              <p:cond delay="1100"/>
                            </p:stCondLst>
                            <p:childTnLst>
                              <p:par>
                                <p:cTn id="97" presetID="1" presetClass="emph" presetSubtype="2" fill="hold" nodeType="afterEffect">
                                  <p:stCondLst>
                                    <p:cond delay="0"/>
                                  </p:stCondLst>
                                  <p:childTnLst>
                                    <p:animClr clrSpc="rgb" dir="cw">
                                      <p:cBhvr>
                                        <p:cTn id="98" dur="100" fill="hold"/>
                                        <p:tgtEl>
                                          <p:spTgt spid="794632"/>
                                        </p:tgtEl>
                                        <p:attrNameLst>
                                          <p:attrName>fillcolor</p:attrName>
                                        </p:attrNameLst>
                                      </p:cBhvr>
                                      <p:to>
                                        <a:schemeClr val="tx1"/>
                                      </p:to>
                                    </p:animClr>
                                    <p:set>
                                      <p:cBhvr>
                                        <p:cTn id="99" dur="100" fill="hold"/>
                                        <p:tgtEl>
                                          <p:spTgt spid="794632"/>
                                        </p:tgtEl>
                                        <p:attrNameLst>
                                          <p:attrName>fill.type</p:attrName>
                                        </p:attrNameLst>
                                      </p:cBhvr>
                                      <p:to>
                                        <p:strVal val="solid"/>
                                      </p:to>
                                    </p:set>
                                    <p:set>
                                      <p:cBhvr>
                                        <p:cTn id="100" dur="100" fill="hold"/>
                                        <p:tgtEl>
                                          <p:spTgt spid="794632"/>
                                        </p:tgtEl>
                                        <p:attrNameLst>
                                          <p:attrName>fill.on</p:attrName>
                                        </p:attrNameLst>
                                      </p:cBhvr>
                                      <p:to>
                                        <p:strVal val="true"/>
                                      </p:to>
                                    </p:set>
                                  </p:childTnLst>
                                </p:cTn>
                              </p:par>
                              <p:par>
                                <p:cTn id="101" presetID="7" presetClass="emph" presetSubtype="2" fill="hold" nodeType="withEffect">
                                  <p:stCondLst>
                                    <p:cond delay="0"/>
                                  </p:stCondLst>
                                  <p:childTnLst>
                                    <p:animClr clrSpc="rgb" dir="cw">
                                      <p:cBhvr>
                                        <p:cTn id="102" dur="100" fill="hold"/>
                                        <p:tgtEl>
                                          <p:spTgt spid="794633"/>
                                        </p:tgtEl>
                                        <p:attrNameLst>
                                          <p:attrName>stroke.color</p:attrName>
                                        </p:attrNameLst>
                                      </p:cBhvr>
                                      <p:to>
                                        <a:schemeClr val="tx1"/>
                                      </p:to>
                                    </p:animClr>
                                    <p:set>
                                      <p:cBhvr>
                                        <p:cTn id="103" dur="100" fill="hold"/>
                                        <p:tgtEl>
                                          <p:spTgt spid="794633"/>
                                        </p:tgtEl>
                                        <p:attrNameLst>
                                          <p:attrName>stroke.on</p:attrName>
                                        </p:attrNameLst>
                                      </p:cBhvr>
                                      <p:to>
                                        <p:strVal val="true"/>
                                      </p:to>
                                    </p:set>
                                  </p:childTnLst>
                                </p:cTn>
                              </p:par>
                              <p:par>
                                <p:cTn id="104" presetID="1" presetClass="emph" presetSubtype="2" fill="hold" nodeType="withEffect">
                                  <p:stCondLst>
                                    <p:cond delay="0"/>
                                  </p:stCondLst>
                                  <p:childTnLst>
                                    <p:animClr clrSpc="rgb" dir="cw">
                                      <p:cBhvr>
                                        <p:cTn id="105" dur="100" fill="hold"/>
                                        <p:tgtEl>
                                          <p:spTgt spid="794637"/>
                                        </p:tgtEl>
                                        <p:attrNameLst>
                                          <p:attrName>fillcolor</p:attrName>
                                        </p:attrNameLst>
                                      </p:cBhvr>
                                      <p:to>
                                        <a:srgbClr val="FF0000"/>
                                      </p:to>
                                    </p:animClr>
                                    <p:set>
                                      <p:cBhvr>
                                        <p:cTn id="106" dur="100" fill="hold"/>
                                        <p:tgtEl>
                                          <p:spTgt spid="794637"/>
                                        </p:tgtEl>
                                        <p:attrNameLst>
                                          <p:attrName>fill.type</p:attrName>
                                        </p:attrNameLst>
                                      </p:cBhvr>
                                      <p:to>
                                        <p:strVal val="solid"/>
                                      </p:to>
                                    </p:set>
                                    <p:set>
                                      <p:cBhvr>
                                        <p:cTn id="107" dur="100" fill="hold"/>
                                        <p:tgtEl>
                                          <p:spTgt spid="794637"/>
                                        </p:tgtEl>
                                        <p:attrNameLst>
                                          <p:attrName>fill.on</p:attrName>
                                        </p:attrNameLst>
                                      </p:cBhvr>
                                      <p:to>
                                        <p:strVal val="true"/>
                                      </p:to>
                                    </p:set>
                                  </p:childTnLst>
                                </p:cTn>
                              </p:par>
                              <p:par>
                                <p:cTn id="108" presetID="7" presetClass="emph" presetSubtype="2" fill="hold" nodeType="withEffect">
                                  <p:stCondLst>
                                    <p:cond delay="0"/>
                                  </p:stCondLst>
                                  <p:childTnLst>
                                    <p:animClr clrSpc="rgb" dir="cw">
                                      <p:cBhvr>
                                        <p:cTn id="109" dur="100" fill="hold"/>
                                        <p:tgtEl>
                                          <p:spTgt spid="794665"/>
                                        </p:tgtEl>
                                        <p:attrNameLst>
                                          <p:attrName>stroke.color</p:attrName>
                                        </p:attrNameLst>
                                      </p:cBhvr>
                                      <p:to>
                                        <a:srgbClr val="FF0000"/>
                                      </p:to>
                                    </p:animClr>
                                    <p:set>
                                      <p:cBhvr>
                                        <p:cTn id="110" dur="100" fill="hold"/>
                                        <p:tgtEl>
                                          <p:spTgt spid="794665"/>
                                        </p:tgtEl>
                                        <p:attrNameLst>
                                          <p:attrName>stroke.on</p:attrName>
                                        </p:attrNameLst>
                                      </p:cBhvr>
                                      <p:to>
                                        <p:strVal val="true"/>
                                      </p:to>
                                    </p:set>
                                  </p:childTnLst>
                                </p:cTn>
                              </p:par>
                            </p:childTnLst>
                          </p:cTn>
                        </p:par>
                        <p:par>
                          <p:cTn id="111" fill="hold">
                            <p:stCondLst>
                              <p:cond delay="1200"/>
                            </p:stCondLst>
                            <p:childTnLst>
                              <p:par>
                                <p:cTn id="112" presetID="3" presetClass="emph" presetSubtype="2" fill="hold" grpId="1" nodeType="afterEffect">
                                  <p:stCondLst>
                                    <p:cond delay="300"/>
                                  </p:stCondLst>
                                  <p:childTnLst>
                                    <p:animClr clrSpc="rgb" dir="cw">
                                      <p:cBhvr override="childStyle">
                                        <p:cTn id="113" dur="100" fill="hold"/>
                                        <p:tgtEl>
                                          <p:spTgt spid="794638">
                                            <p:txEl>
                                              <p:charRg st="4294967295" end="4294967295"/>
                                            </p:txEl>
                                          </p:spTgt>
                                        </p:tgtEl>
                                        <p:attrNameLst>
                                          <p:attrName>style.color</p:attrName>
                                        </p:attrNameLst>
                                      </p:cBhvr>
                                      <p:to>
                                        <a:srgbClr val="FF0000"/>
                                      </p:to>
                                    </p:animClr>
                                  </p:childTnLst>
                                </p:cTn>
                              </p:par>
                            </p:childTnLst>
                          </p:cTn>
                        </p:par>
                        <p:par>
                          <p:cTn id="114" fill="hold">
                            <p:stCondLst>
                              <p:cond delay="1600"/>
                            </p:stCondLst>
                            <p:childTnLst>
                              <p:par>
                                <p:cTn id="115" presetID="1" presetClass="emph" presetSubtype="2" fill="hold" nodeType="afterEffect">
                                  <p:stCondLst>
                                    <p:cond delay="0"/>
                                  </p:stCondLst>
                                  <p:childTnLst>
                                    <p:animClr clrSpc="rgb" dir="cw">
                                      <p:cBhvr>
                                        <p:cTn id="116" dur="100" fill="hold"/>
                                        <p:tgtEl>
                                          <p:spTgt spid="794637"/>
                                        </p:tgtEl>
                                        <p:attrNameLst>
                                          <p:attrName>fillcolor</p:attrName>
                                        </p:attrNameLst>
                                      </p:cBhvr>
                                      <p:to>
                                        <a:schemeClr val="tx1"/>
                                      </p:to>
                                    </p:animClr>
                                    <p:set>
                                      <p:cBhvr>
                                        <p:cTn id="117" dur="100" fill="hold"/>
                                        <p:tgtEl>
                                          <p:spTgt spid="794637"/>
                                        </p:tgtEl>
                                        <p:attrNameLst>
                                          <p:attrName>fill.type</p:attrName>
                                        </p:attrNameLst>
                                      </p:cBhvr>
                                      <p:to>
                                        <p:strVal val="solid"/>
                                      </p:to>
                                    </p:set>
                                    <p:set>
                                      <p:cBhvr>
                                        <p:cTn id="118" dur="100" fill="hold"/>
                                        <p:tgtEl>
                                          <p:spTgt spid="794637"/>
                                        </p:tgtEl>
                                        <p:attrNameLst>
                                          <p:attrName>fill.on</p:attrName>
                                        </p:attrNameLst>
                                      </p:cBhvr>
                                      <p:to>
                                        <p:strVal val="true"/>
                                      </p:to>
                                    </p:set>
                                  </p:childTnLst>
                                </p:cTn>
                              </p:par>
                              <p:par>
                                <p:cTn id="119" presetID="7" presetClass="emph" presetSubtype="2" fill="hold" nodeType="withEffect">
                                  <p:stCondLst>
                                    <p:cond delay="0"/>
                                  </p:stCondLst>
                                  <p:childTnLst>
                                    <p:animClr clrSpc="rgb" dir="cw">
                                      <p:cBhvr>
                                        <p:cTn id="120" dur="100" fill="hold"/>
                                        <p:tgtEl>
                                          <p:spTgt spid="794665"/>
                                        </p:tgtEl>
                                        <p:attrNameLst>
                                          <p:attrName>stroke.color</p:attrName>
                                        </p:attrNameLst>
                                      </p:cBhvr>
                                      <p:to>
                                        <a:schemeClr val="tx1"/>
                                      </p:to>
                                    </p:animClr>
                                    <p:set>
                                      <p:cBhvr>
                                        <p:cTn id="121" dur="100" fill="hold"/>
                                        <p:tgtEl>
                                          <p:spTgt spid="794665"/>
                                        </p:tgtEl>
                                        <p:attrNameLst>
                                          <p:attrName>stroke.on</p:attrName>
                                        </p:attrNameLst>
                                      </p:cBhvr>
                                      <p:to>
                                        <p:strVal val="true"/>
                                      </p:to>
                                    </p:set>
                                  </p:childTnLst>
                                </p:cTn>
                              </p:par>
                              <p:par>
                                <p:cTn id="122" presetID="1" presetClass="emph" presetSubtype="2" fill="hold" nodeType="withEffect">
                                  <p:stCondLst>
                                    <p:cond delay="0"/>
                                  </p:stCondLst>
                                  <p:childTnLst>
                                    <p:animClr clrSpc="rgb" dir="cw">
                                      <p:cBhvr>
                                        <p:cTn id="123" dur="100" fill="hold"/>
                                        <p:tgtEl>
                                          <p:spTgt spid="794641"/>
                                        </p:tgtEl>
                                        <p:attrNameLst>
                                          <p:attrName>fillcolor</p:attrName>
                                        </p:attrNameLst>
                                      </p:cBhvr>
                                      <p:to>
                                        <a:srgbClr val="FF0000"/>
                                      </p:to>
                                    </p:animClr>
                                    <p:set>
                                      <p:cBhvr>
                                        <p:cTn id="124" dur="100" fill="hold"/>
                                        <p:tgtEl>
                                          <p:spTgt spid="794641"/>
                                        </p:tgtEl>
                                        <p:attrNameLst>
                                          <p:attrName>fill.type</p:attrName>
                                        </p:attrNameLst>
                                      </p:cBhvr>
                                      <p:to>
                                        <p:strVal val="solid"/>
                                      </p:to>
                                    </p:set>
                                    <p:set>
                                      <p:cBhvr>
                                        <p:cTn id="125" dur="100" fill="hold"/>
                                        <p:tgtEl>
                                          <p:spTgt spid="794641"/>
                                        </p:tgtEl>
                                        <p:attrNameLst>
                                          <p:attrName>fill.on</p:attrName>
                                        </p:attrNameLst>
                                      </p:cBhvr>
                                      <p:to>
                                        <p:strVal val="true"/>
                                      </p:to>
                                    </p:set>
                                  </p:childTnLst>
                                </p:cTn>
                              </p:par>
                              <p:par>
                                <p:cTn id="126" presetID="7" presetClass="emph" presetSubtype="2" fill="hold" nodeType="withEffect">
                                  <p:stCondLst>
                                    <p:cond delay="0"/>
                                  </p:stCondLst>
                                  <p:childTnLst>
                                    <p:animClr clrSpc="rgb" dir="cw">
                                      <p:cBhvr>
                                        <p:cTn id="127" dur="100" fill="hold"/>
                                        <p:tgtEl>
                                          <p:spTgt spid="794666"/>
                                        </p:tgtEl>
                                        <p:attrNameLst>
                                          <p:attrName>stroke.color</p:attrName>
                                        </p:attrNameLst>
                                      </p:cBhvr>
                                      <p:to>
                                        <a:srgbClr val="FF0000"/>
                                      </p:to>
                                    </p:animClr>
                                    <p:set>
                                      <p:cBhvr>
                                        <p:cTn id="128" dur="100" fill="hold"/>
                                        <p:tgtEl>
                                          <p:spTgt spid="794666"/>
                                        </p:tgtEl>
                                        <p:attrNameLst>
                                          <p:attrName>stroke.on</p:attrName>
                                        </p:attrNameLst>
                                      </p:cBhvr>
                                      <p:to>
                                        <p:strVal val="true"/>
                                      </p:to>
                                    </p:set>
                                  </p:childTnLst>
                                </p:cTn>
                              </p:par>
                            </p:childTnLst>
                          </p:cTn>
                        </p:par>
                        <p:par>
                          <p:cTn id="129" fill="hold">
                            <p:stCondLst>
                              <p:cond delay="1700"/>
                            </p:stCondLst>
                            <p:childTnLst>
                              <p:par>
                                <p:cTn id="130" presetID="3" presetClass="emph" presetSubtype="2" fill="hold" grpId="1" nodeType="afterEffect">
                                  <p:stCondLst>
                                    <p:cond delay="300"/>
                                  </p:stCondLst>
                                  <p:childTnLst>
                                    <p:animClr clrSpc="rgb" dir="cw">
                                      <p:cBhvr override="childStyle">
                                        <p:cTn id="131" dur="100" fill="hold"/>
                                        <p:tgtEl>
                                          <p:spTgt spid="794642">
                                            <p:txEl>
                                              <p:charRg st="4294967295" end="4294967295"/>
                                            </p:txEl>
                                          </p:spTgt>
                                        </p:tgtEl>
                                        <p:attrNameLst>
                                          <p:attrName>style.color</p:attrName>
                                        </p:attrNameLst>
                                      </p:cBhvr>
                                      <p:to>
                                        <a:srgbClr val="FF0000"/>
                                      </p:to>
                                    </p:animClr>
                                  </p:childTnLst>
                                </p:cTn>
                              </p:par>
                            </p:childTnLst>
                          </p:cTn>
                        </p:par>
                        <p:par>
                          <p:cTn id="132" fill="hold">
                            <p:stCondLst>
                              <p:cond delay="2100"/>
                            </p:stCondLst>
                            <p:childTnLst>
                              <p:par>
                                <p:cTn id="133" presetID="1" presetClass="emph" presetSubtype="2" fill="hold" nodeType="afterEffect">
                                  <p:stCondLst>
                                    <p:cond delay="0"/>
                                  </p:stCondLst>
                                  <p:childTnLst>
                                    <p:animClr clrSpc="rgb" dir="cw">
                                      <p:cBhvr>
                                        <p:cTn id="134" dur="100" fill="hold"/>
                                        <p:tgtEl>
                                          <p:spTgt spid="794641"/>
                                        </p:tgtEl>
                                        <p:attrNameLst>
                                          <p:attrName>fillcolor</p:attrName>
                                        </p:attrNameLst>
                                      </p:cBhvr>
                                      <p:to>
                                        <a:schemeClr val="tx1"/>
                                      </p:to>
                                    </p:animClr>
                                    <p:set>
                                      <p:cBhvr>
                                        <p:cTn id="135" dur="100" fill="hold"/>
                                        <p:tgtEl>
                                          <p:spTgt spid="794641"/>
                                        </p:tgtEl>
                                        <p:attrNameLst>
                                          <p:attrName>fill.type</p:attrName>
                                        </p:attrNameLst>
                                      </p:cBhvr>
                                      <p:to>
                                        <p:strVal val="solid"/>
                                      </p:to>
                                    </p:set>
                                    <p:set>
                                      <p:cBhvr>
                                        <p:cTn id="136" dur="100" fill="hold"/>
                                        <p:tgtEl>
                                          <p:spTgt spid="794641"/>
                                        </p:tgtEl>
                                        <p:attrNameLst>
                                          <p:attrName>fill.on</p:attrName>
                                        </p:attrNameLst>
                                      </p:cBhvr>
                                      <p:to>
                                        <p:strVal val="true"/>
                                      </p:to>
                                    </p:set>
                                  </p:childTnLst>
                                </p:cTn>
                              </p:par>
                              <p:par>
                                <p:cTn id="137" presetID="7" presetClass="emph" presetSubtype="2" fill="hold" nodeType="withEffect">
                                  <p:stCondLst>
                                    <p:cond delay="0"/>
                                  </p:stCondLst>
                                  <p:childTnLst>
                                    <p:animClr clrSpc="rgb" dir="cw">
                                      <p:cBhvr>
                                        <p:cTn id="138" dur="100" fill="hold"/>
                                        <p:tgtEl>
                                          <p:spTgt spid="794666"/>
                                        </p:tgtEl>
                                        <p:attrNameLst>
                                          <p:attrName>stroke.color</p:attrName>
                                        </p:attrNameLst>
                                      </p:cBhvr>
                                      <p:to>
                                        <a:schemeClr val="tx1"/>
                                      </p:to>
                                    </p:animClr>
                                    <p:set>
                                      <p:cBhvr>
                                        <p:cTn id="139" dur="100" fill="hold"/>
                                        <p:tgtEl>
                                          <p:spTgt spid="794666"/>
                                        </p:tgtEl>
                                        <p:attrNameLst>
                                          <p:attrName>stroke.on</p:attrName>
                                        </p:attrNameLst>
                                      </p:cBhvr>
                                      <p:to>
                                        <p:strVal val="true"/>
                                      </p:to>
                                    </p:set>
                                  </p:childTnLst>
                                </p:cTn>
                              </p:par>
                              <p:par>
                                <p:cTn id="140" presetID="1" presetClass="emph" presetSubtype="2" fill="hold" nodeType="withEffect">
                                  <p:stCondLst>
                                    <p:cond delay="0"/>
                                  </p:stCondLst>
                                  <p:childTnLst>
                                    <p:animClr clrSpc="rgb" dir="cw">
                                      <p:cBhvr>
                                        <p:cTn id="141" dur="100" fill="hold"/>
                                        <p:tgtEl>
                                          <p:spTgt spid="794645"/>
                                        </p:tgtEl>
                                        <p:attrNameLst>
                                          <p:attrName>fillcolor</p:attrName>
                                        </p:attrNameLst>
                                      </p:cBhvr>
                                      <p:to>
                                        <a:srgbClr val="FF0000"/>
                                      </p:to>
                                    </p:animClr>
                                    <p:set>
                                      <p:cBhvr>
                                        <p:cTn id="142" dur="100" fill="hold"/>
                                        <p:tgtEl>
                                          <p:spTgt spid="794645"/>
                                        </p:tgtEl>
                                        <p:attrNameLst>
                                          <p:attrName>fill.type</p:attrName>
                                        </p:attrNameLst>
                                      </p:cBhvr>
                                      <p:to>
                                        <p:strVal val="solid"/>
                                      </p:to>
                                    </p:set>
                                    <p:set>
                                      <p:cBhvr>
                                        <p:cTn id="143" dur="100" fill="hold"/>
                                        <p:tgtEl>
                                          <p:spTgt spid="794645"/>
                                        </p:tgtEl>
                                        <p:attrNameLst>
                                          <p:attrName>fill.on</p:attrName>
                                        </p:attrNameLst>
                                      </p:cBhvr>
                                      <p:to>
                                        <p:strVal val="true"/>
                                      </p:to>
                                    </p:set>
                                  </p:childTnLst>
                                </p:cTn>
                              </p:par>
                              <p:par>
                                <p:cTn id="144" presetID="7" presetClass="emph" presetSubtype="2" fill="hold" nodeType="withEffect">
                                  <p:stCondLst>
                                    <p:cond delay="0"/>
                                  </p:stCondLst>
                                  <p:childTnLst>
                                    <p:animClr clrSpc="rgb" dir="cw">
                                      <p:cBhvr>
                                        <p:cTn id="145" dur="100" fill="hold"/>
                                        <p:tgtEl>
                                          <p:spTgt spid="794667"/>
                                        </p:tgtEl>
                                        <p:attrNameLst>
                                          <p:attrName>stroke.color</p:attrName>
                                        </p:attrNameLst>
                                      </p:cBhvr>
                                      <p:to>
                                        <a:srgbClr val="FF0000"/>
                                      </p:to>
                                    </p:animClr>
                                    <p:set>
                                      <p:cBhvr>
                                        <p:cTn id="146" dur="100" fill="hold"/>
                                        <p:tgtEl>
                                          <p:spTgt spid="794667"/>
                                        </p:tgtEl>
                                        <p:attrNameLst>
                                          <p:attrName>stroke.on</p:attrName>
                                        </p:attrNameLst>
                                      </p:cBhvr>
                                      <p:to>
                                        <p:strVal val="true"/>
                                      </p:to>
                                    </p:set>
                                  </p:childTnLst>
                                </p:cTn>
                              </p:par>
                            </p:childTnLst>
                          </p:cTn>
                        </p:par>
                        <p:par>
                          <p:cTn id="147" fill="hold">
                            <p:stCondLst>
                              <p:cond delay="2200"/>
                            </p:stCondLst>
                            <p:childTnLst>
                              <p:par>
                                <p:cTn id="148" presetID="3" presetClass="emph" presetSubtype="2" fill="hold" grpId="1" nodeType="afterEffect">
                                  <p:stCondLst>
                                    <p:cond delay="300"/>
                                  </p:stCondLst>
                                  <p:childTnLst>
                                    <p:animClr clrSpc="rgb" dir="cw">
                                      <p:cBhvr override="childStyle">
                                        <p:cTn id="149" dur="100" fill="hold"/>
                                        <p:tgtEl>
                                          <p:spTgt spid="794646">
                                            <p:txEl>
                                              <p:charRg st="4294967295" end="4294967295"/>
                                            </p:txEl>
                                          </p:spTgt>
                                        </p:tgtEl>
                                        <p:attrNameLst>
                                          <p:attrName>style.color</p:attrName>
                                        </p:attrNameLst>
                                      </p:cBhvr>
                                      <p:to>
                                        <a:srgbClr val="FF0000"/>
                                      </p:to>
                                    </p:animClr>
                                  </p:childTnLst>
                                </p:cTn>
                              </p:par>
                            </p:childTnLst>
                          </p:cTn>
                        </p:par>
                        <p:par>
                          <p:cTn id="150" fill="hold">
                            <p:stCondLst>
                              <p:cond delay="2600"/>
                            </p:stCondLst>
                            <p:childTnLst>
                              <p:par>
                                <p:cTn id="151" presetID="1" presetClass="emph" presetSubtype="2" fill="hold" nodeType="afterEffect">
                                  <p:stCondLst>
                                    <p:cond delay="0"/>
                                  </p:stCondLst>
                                  <p:childTnLst>
                                    <p:animClr clrSpc="rgb" dir="cw">
                                      <p:cBhvr>
                                        <p:cTn id="152" dur="100" fill="hold"/>
                                        <p:tgtEl>
                                          <p:spTgt spid="794645"/>
                                        </p:tgtEl>
                                        <p:attrNameLst>
                                          <p:attrName>fillcolor</p:attrName>
                                        </p:attrNameLst>
                                      </p:cBhvr>
                                      <p:to>
                                        <a:schemeClr val="tx1"/>
                                      </p:to>
                                    </p:animClr>
                                    <p:set>
                                      <p:cBhvr>
                                        <p:cTn id="153" dur="100" fill="hold"/>
                                        <p:tgtEl>
                                          <p:spTgt spid="794645"/>
                                        </p:tgtEl>
                                        <p:attrNameLst>
                                          <p:attrName>fill.type</p:attrName>
                                        </p:attrNameLst>
                                      </p:cBhvr>
                                      <p:to>
                                        <p:strVal val="solid"/>
                                      </p:to>
                                    </p:set>
                                    <p:set>
                                      <p:cBhvr>
                                        <p:cTn id="154" dur="100" fill="hold"/>
                                        <p:tgtEl>
                                          <p:spTgt spid="794645"/>
                                        </p:tgtEl>
                                        <p:attrNameLst>
                                          <p:attrName>fill.on</p:attrName>
                                        </p:attrNameLst>
                                      </p:cBhvr>
                                      <p:to>
                                        <p:strVal val="true"/>
                                      </p:to>
                                    </p:set>
                                  </p:childTnLst>
                                </p:cTn>
                              </p:par>
                              <p:par>
                                <p:cTn id="155" presetID="7" presetClass="emph" presetSubtype="2" fill="hold" nodeType="withEffect">
                                  <p:stCondLst>
                                    <p:cond delay="0"/>
                                  </p:stCondLst>
                                  <p:childTnLst>
                                    <p:animClr clrSpc="rgb" dir="cw">
                                      <p:cBhvr>
                                        <p:cTn id="156" dur="100" fill="hold"/>
                                        <p:tgtEl>
                                          <p:spTgt spid="794667"/>
                                        </p:tgtEl>
                                        <p:attrNameLst>
                                          <p:attrName>stroke.color</p:attrName>
                                        </p:attrNameLst>
                                      </p:cBhvr>
                                      <p:to>
                                        <a:schemeClr val="tx1"/>
                                      </p:to>
                                    </p:animClr>
                                    <p:set>
                                      <p:cBhvr>
                                        <p:cTn id="157" dur="100" fill="hold"/>
                                        <p:tgtEl>
                                          <p:spTgt spid="794667"/>
                                        </p:tgtEl>
                                        <p:attrNameLst>
                                          <p:attrName>stroke.on</p:attrName>
                                        </p:attrNameLst>
                                      </p:cBhvr>
                                      <p:to>
                                        <p:strVal val="true"/>
                                      </p:to>
                                    </p:set>
                                  </p:childTnLst>
                                </p:cTn>
                              </p:par>
                              <p:par>
                                <p:cTn id="158" presetID="1" presetClass="emph" presetSubtype="2" fill="hold" nodeType="withEffect">
                                  <p:stCondLst>
                                    <p:cond delay="0"/>
                                  </p:stCondLst>
                                  <p:childTnLst>
                                    <p:animClr clrSpc="rgb" dir="cw">
                                      <p:cBhvr>
                                        <p:cTn id="159" dur="100" fill="hold"/>
                                        <p:tgtEl>
                                          <p:spTgt spid="794652"/>
                                        </p:tgtEl>
                                        <p:attrNameLst>
                                          <p:attrName>fillcolor</p:attrName>
                                        </p:attrNameLst>
                                      </p:cBhvr>
                                      <p:to>
                                        <a:srgbClr val="FF0000"/>
                                      </p:to>
                                    </p:animClr>
                                    <p:set>
                                      <p:cBhvr>
                                        <p:cTn id="160" dur="100" fill="hold"/>
                                        <p:tgtEl>
                                          <p:spTgt spid="794652"/>
                                        </p:tgtEl>
                                        <p:attrNameLst>
                                          <p:attrName>fill.type</p:attrName>
                                        </p:attrNameLst>
                                      </p:cBhvr>
                                      <p:to>
                                        <p:strVal val="solid"/>
                                      </p:to>
                                    </p:set>
                                    <p:set>
                                      <p:cBhvr>
                                        <p:cTn id="161" dur="100" fill="hold"/>
                                        <p:tgtEl>
                                          <p:spTgt spid="794652"/>
                                        </p:tgtEl>
                                        <p:attrNameLst>
                                          <p:attrName>fill.on</p:attrName>
                                        </p:attrNameLst>
                                      </p:cBhvr>
                                      <p:to>
                                        <p:strVal val="true"/>
                                      </p:to>
                                    </p:set>
                                  </p:childTnLst>
                                </p:cTn>
                              </p:par>
                              <p:par>
                                <p:cTn id="162" presetID="7" presetClass="emph" presetSubtype="2" fill="hold" nodeType="withEffect">
                                  <p:stCondLst>
                                    <p:cond delay="0"/>
                                  </p:stCondLst>
                                  <p:childTnLst>
                                    <p:animClr clrSpc="rgb" dir="cw">
                                      <p:cBhvr>
                                        <p:cTn id="163" dur="100" fill="hold"/>
                                        <p:tgtEl>
                                          <p:spTgt spid="794668"/>
                                        </p:tgtEl>
                                        <p:attrNameLst>
                                          <p:attrName>stroke.color</p:attrName>
                                        </p:attrNameLst>
                                      </p:cBhvr>
                                      <p:to>
                                        <a:srgbClr val="FF0000"/>
                                      </p:to>
                                    </p:animClr>
                                    <p:set>
                                      <p:cBhvr>
                                        <p:cTn id="164" dur="100" fill="hold"/>
                                        <p:tgtEl>
                                          <p:spTgt spid="794668"/>
                                        </p:tgtEl>
                                        <p:attrNameLst>
                                          <p:attrName>stroke.on</p:attrName>
                                        </p:attrNameLst>
                                      </p:cBhvr>
                                      <p:to>
                                        <p:strVal val="true"/>
                                      </p:to>
                                    </p:set>
                                  </p:childTnLst>
                                </p:cTn>
                              </p:par>
                            </p:childTnLst>
                          </p:cTn>
                        </p:par>
                        <p:par>
                          <p:cTn id="165" fill="hold">
                            <p:stCondLst>
                              <p:cond delay="2700"/>
                            </p:stCondLst>
                            <p:childTnLst>
                              <p:par>
                                <p:cTn id="166" presetID="3" presetClass="emph" presetSubtype="2" fill="hold" grpId="1" nodeType="afterEffect">
                                  <p:stCondLst>
                                    <p:cond delay="300"/>
                                  </p:stCondLst>
                                  <p:childTnLst>
                                    <p:animClr clrSpc="rgb" dir="cw">
                                      <p:cBhvr override="childStyle">
                                        <p:cTn id="167" dur="100" fill="hold"/>
                                        <p:tgtEl>
                                          <p:spTgt spid="794649">
                                            <p:txEl>
                                              <p:charRg st="4294967295" end="4294967295"/>
                                            </p:txEl>
                                          </p:spTgt>
                                        </p:tgtEl>
                                        <p:attrNameLst>
                                          <p:attrName>style.color</p:attrName>
                                        </p:attrNameLst>
                                      </p:cBhvr>
                                      <p:to>
                                        <a:srgbClr val="FF0000"/>
                                      </p:to>
                                    </p:animClr>
                                  </p:childTnLst>
                                </p:cTn>
                              </p:par>
                            </p:childTnLst>
                          </p:cTn>
                        </p:par>
                        <p:par>
                          <p:cTn id="168" fill="hold">
                            <p:stCondLst>
                              <p:cond delay="3100"/>
                            </p:stCondLst>
                            <p:childTnLst>
                              <p:par>
                                <p:cTn id="169" presetID="1" presetClass="emph" presetSubtype="2" fill="hold" nodeType="afterEffect">
                                  <p:stCondLst>
                                    <p:cond delay="0"/>
                                  </p:stCondLst>
                                  <p:childTnLst>
                                    <p:animClr clrSpc="rgb" dir="cw">
                                      <p:cBhvr>
                                        <p:cTn id="170" dur="100" fill="hold"/>
                                        <p:tgtEl>
                                          <p:spTgt spid="794652"/>
                                        </p:tgtEl>
                                        <p:attrNameLst>
                                          <p:attrName>fillcolor</p:attrName>
                                        </p:attrNameLst>
                                      </p:cBhvr>
                                      <p:to>
                                        <a:schemeClr val="tx1"/>
                                      </p:to>
                                    </p:animClr>
                                    <p:set>
                                      <p:cBhvr>
                                        <p:cTn id="171" dur="100" fill="hold"/>
                                        <p:tgtEl>
                                          <p:spTgt spid="794652"/>
                                        </p:tgtEl>
                                        <p:attrNameLst>
                                          <p:attrName>fill.type</p:attrName>
                                        </p:attrNameLst>
                                      </p:cBhvr>
                                      <p:to>
                                        <p:strVal val="solid"/>
                                      </p:to>
                                    </p:set>
                                    <p:set>
                                      <p:cBhvr>
                                        <p:cTn id="172" dur="100" fill="hold"/>
                                        <p:tgtEl>
                                          <p:spTgt spid="794652"/>
                                        </p:tgtEl>
                                        <p:attrNameLst>
                                          <p:attrName>fill.on</p:attrName>
                                        </p:attrNameLst>
                                      </p:cBhvr>
                                      <p:to>
                                        <p:strVal val="true"/>
                                      </p:to>
                                    </p:set>
                                  </p:childTnLst>
                                </p:cTn>
                              </p:par>
                              <p:par>
                                <p:cTn id="173" presetID="7" presetClass="emph" presetSubtype="2" fill="hold" nodeType="withEffect">
                                  <p:stCondLst>
                                    <p:cond delay="0"/>
                                  </p:stCondLst>
                                  <p:childTnLst>
                                    <p:animClr clrSpc="rgb" dir="cw">
                                      <p:cBhvr>
                                        <p:cTn id="174" dur="100" fill="hold"/>
                                        <p:tgtEl>
                                          <p:spTgt spid="794668"/>
                                        </p:tgtEl>
                                        <p:attrNameLst>
                                          <p:attrName>stroke.color</p:attrName>
                                        </p:attrNameLst>
                                      </p:cBhvr>
                                      <p:to>
                                        <a:schemeClr val="tx1"/>
                                      </p:to>
                                    </p:animClr>
                                    <p:set>
                                      <p:cBhvr>
                                        <p:cTn id="175" dur="100" fill="hold"/>
                                        <p:tgtEl>
                                          <p:spTgt spid="794668"/>
                                        </p:tgtEl>
                                        <p:attrNameLst>
                                          <p:attrName>stroke.on</p:attrName>
                                        </p:attrNameLst>
                                      </p:cBhvr>
                                      <p:to>
                                        <p:strVal val="true"/>
                                      </p:to>
                                    </p:set>
                                  </p:childTnLst>
                                </p:cTn>
                              </p:par>
                              <p:par>
                                <p:cTn id="176" presetID="1" presetClass="emph" presetSubtype="2" fill="hold" nodeType="withEffect">
                                  <p:stCondLst>
                                    <p:cond delay="0"/>
                                  </p:stCondLst>
                                  <p:childTnLst>
                                    <p:animClr clrSpc="rgb" dir="cw">
                                      <p:cBhvr>
                                        <p:cTn id="177" dur="100" fill="hold"/>
                                        <p:tgtEl>
                                          <p:spTgt spid="794656"/>
                                        </p:tgtEl>
                                        <p:attrNameLst>
                                          <p:attrName>fillcolor</p:attrName>
                                        </p:attrNameLst>
                                      </p:cBhvr>
                                      <p:to>
                                        <a:srgbClr val="FF0000"/>
                                      </p:to>
                                    </p:animClr>
                                    <p:set>
                                      <p:cBhvr>
                                        <p:cTn id="178" dur="100" fill="hold"/>
                                        <p:tgtEl>
                                          <p:spTgt spid="794656"/>
                                        </p:tgtEl>
                                        <p:attrNameLst>
                                          <p:attrName>fill.type</p:attrName>
                                        </p:attrNameLst>
                                      </p:cBhvr>
                                      <p:to>
                                        <p:strVal val="solid"/>
                                      </p:to>
                                    </p:set>
                                    <p:set>
                                      <p:cBhvr>
                                        <p:cTn id="179" dur="100" fill="hold"/>
                                        <p:tgtEl>
                                          <p:spTgt spid="794656"/>
                                        </p:tgtEl>
                                        <p:attrNameLst>
                                          <p:attrName>fill.on</p:attrName>
                                        </p:attrNameLst>
                                      </p:cBhvr>
                                      <p:to>
                                        <p:strVal val="true"/>
                                      </p:to>
                                    </p:set>
                                  </p:childTnLst>
                                </p:cTn>
                              </p:par>
                              <p:par>
                                <p:cTn id="180" presetID="7" presetClass="emph" presetSubtype="2" fill="hold" nodeType="withEffect">
                                  <p:stCondLst>
                                    <p:cond delay="0"/>
                                  </p:stCondLst>
                                  <p:childTnLst>
                                    <p:animClr clrSpc="rgb" dir="cw">
                                      <p:cBhvr>
                                        <p:cTn id="181" dur="100" fill="hold"/>
                                        <p:tgtEl>
                                          <p:spTgt spid="794669"/>
                                        </p:tgtEl>
                                        <p:attrNameLst>
                                          <p:attrName>stroke.color</p:attrName>
                                        </p:attrNameLst>
                                      </p:cBhvr>
                                      <p:to>
                                        <a:srgbClr val="FF0000"/>
                                      </p:to>
                                    </p:animClr>
                                    <p:set>
                                      <p:cBhvr>
                                        <p:cTn id="182" dur="100" fill="hold"/>
                                        <p:tgtEl>
                                          <p:spTgt spid="794669"/>
                                        </p:tgtEl>
                                        <p:attrNameLst>
                                          <p:attrName>stroke.on</p:attrName>
                                        </p:attrNameLst>
                                      </p:cBhvr>
                                      <p:to>
                                        <p:strVal val="true"/>
                                      </p:to>
                                    </p:set>
                                  </p:childTnLst>
                                </p:cTn>
                              </p:par>
                            </p:childTnLst>
                          </p:cTn>
                        </p:par>
                        <p:par>
                          <p:cTn id="183" fill="hold">
                            <p:stCondLst>
                              <p:cond delay="3200"/>
                            </p:stCondLst>
                            <p:childTnLst>
                              <p:par>
                                <p:cTn id="184" presetID="3" presetClass="emph" presetSubtype="2" fill="hold" grpId="1" nodeType="afterEffect">
                                  <p:stCondLst>
                                    <p:cond delay="300"/>
                                  </p:stCondLst>
                                  <p:childTnLst>
                                    <p:animClr clrSpc="rgb" dir="cw">
                                      <p:cBhvr override="childStyle">
                                        <p:cTn id="185" dur="100" fill="hold"/>
                                        <p:tgtEl>
                                          <p:spTgt spid="794653">
                                            <p:txEl>
                                              <p:charRg st="4294967295" end="4294967295"/>
                                            </p:txEl>
                                          </p:spTgt>
                                        </p:tgtEl>
                                        <p:attrNameLst>
                                          <p:attrName>style.color</p:attrName>
                                        </p:attrNameLst>
                                      </p:cBhvr>
                                      <p:to>
                                        <a:srgbClr val="FF0000"/>
                                      </p:to>
                                    </p:animClr>
                                  </p:childTnLst>
                                </p:cTn>
                              </p:par>
                            </p:childTnLst>
                          </p:cTn>
                        </p:par>
                        <p:par>
                          <p:cTn id="186" fill="hold">
                            <p:stCondLst>
                              <p:cond delay="3600"/>
                            </p:stCondLst>
                            <p:childTnLst>
                              <p:par>
                                <p:cTn id="187" presetID="1" presetClass="emph" presetSubtype="2" fill="hold" nodeType="afterEffect">
                                  <p:stCondLst>
                                    <p:cond delay="0"/>
                                  </p:stCondLst>
                                  <p:childTnLst>
                                    <p:animClr clrSpc="rgb" dir="cw">
                                      <p:cBhvr>
                                        <p:cTn id="188" dur="100" fill="hold"/>
                                        <p:tgtEl>
                                          <p:spTgt spid="794656"/>
                                        </p:tgtEl>
                                        <p:attrNameLst>
                                          <p:attrName>fillcolor</p:attrName>
                                        </p:attrNameLst>
                                      </p:cBhvr>
                                      <p:to>
                                        <a:schemeClr val="tx1"/>
                                      </p:to>
                                    </p:animClr>
                                    <p:set>
                                      <p:cBhvr>
                                        <p:cTn id="189" dur="100" fill="hold"/>
                                        <p:tgtEl>
                                          <p:spTgt spid="794656"/>
                                        </p:tgtEl>
                                        <p:attrNameLst>
                                          <p:attrName>fill.type</p:attrName>
                                        </p:attrNameLst>
                                      </p:cBhvr>
                                      <p:to>
                                        <p:strVal val="solid"/>
                                      </p:to>
                                    </p:set>
                                    <p:set>
                                      <p:cBhvr>
                                        <p:cTn id="190" dur="100" fill="hold"/>
                                        <p:tgtEl>
                                          <p:spTgt spid="794656"/>
                                        </p:tgtEl>
                                        <p:attrNameLst>
                                          <p:attrName>fill.on</p:attrName>
                                        </p:attrNameLst>
                                      </p:cBhvr>
                                      <p:to>
                                        <p:strVal val="true"/>
                                      </p:to>
                                    </p:set>
                                  </p:childTnLst>
                                </p:cTn>
                              </p:par>
                              <p:par>
                                <p:cTn id="191" presetID="7" presetClass="emph" presetSubtype="2" fill="hold" nodeType="withEffect">
                                  <p:stCondLst>
                                    <p:cond delay="0"/>
                                  </p:stCondLst>
                                  <p:childTnLst>
                                    <p:animClr clrSpc="rgb" dir="cw">
                                      <p:cBhvr>
                                        <p:cTn id="192" dur="100" fill="hold"/>
                                        <p:tgtEl>
                                          <p:spTgt spid="794669"/>
                                        </p:tgtEl>
                                        <p:attrNameLst>
                                          <p:attrName>stroke.color</p:attrName>
                                        </p:attrNameLst>
                                      </p:cBhvr>
                                      <p:to>
                                        <a:schemeClr val="tx1"/>
                                      </p:to>
                                    </p:animClr>
                                    <p:set>
                                      <p:cBhvr>
                                        <p:cTn id="193" dur="100" fill="hold"/>
                                        <p:tgtEl>
                                          <p:spTgt spid="794669"/>
                                        </p:tgtEl>
                                        <p:attrNameLst>
                                          <p:attrName>stroke.on</p:attrName>
                                        </p:attrNameLst>
                                      </p:cBhvr>
                                      <p:to>
                                        <p:strVal val="true"/>
                                      </p:to>
                                    </p:set>
                                  </p:childTnLst>
                                </p:cTn>
                              </p:par>
                              <p:par>
                                <p:cTn id="194" presetID="1" presetClass="emph" presetSubtype="2" fill="hold" nodeType="withEffect">
                                  <p:stCondLst>
                                    <p:cond delay="0"/>
                                  </p:stCondLst>
                                  <p:childTnLst>
                                    <p:animClr clrSpc="rgb" dir="cw">
                                      <p:cBhvr>
                                        <p:cTn id="195" dur="100" fill="hold"/>
                                        <p:tgtEl>
                                          <p:spTgt spid="794660"/>
                                        </p:tgtEl>
                                        <p:attrNameLst>
                                          <p:attrName>fillcolor</p:attrName>
                                        </p:attrNameLst>
                                      </p:cBhvr>
                                      <p:to>
                                        <a:srgbClr val="FF0000"/>
                                      </p:to>
                                    </p:animClr>
                                    <p:set>
                                      <p:cBhvr>
                                        <p:cTn id="196" dur="100" fill="hold"/>
                                        <p:tgtEl>
                                          <p:spTgt spid="794660"/>
                                        </p:tgtEl>
                                        <p:attrNameLst>
                                          <p:attrName>fill.type</p:attrName>
                                        </p:attrNameLst>
                                      </p:cBhvr>
                                      <p:to>
                                        <p:strVal val="solid"/>
                                      </p:to>
                                    </p:set>
                                    <p:set>
                                      <p:cBhvr>
                                        <p:cTn id="197" dur="100" fill="hold"/>
                                        <p:tgtEl>
                                          <p:spTgt spid="794660"/>
                                        </p:tgtEl>
                                        <p:attrNameLst>
                                          <p:attrName>fill.on</p:attrName>
                                        </p:attrNameLst>
                                      </p:cBhvr>
                                      <p:to>
                                        <p:strVal val="true"/>
                                      </p:to>
                                    </p:set>
                                  </p:childTnLst>
                                </p:cTn>
                              </p:par>
                              <p:par>
                                <p:cTn id="198" presetID="7" presetClass="emph" presetSubtype="2" fill="hold" nodeType="withEffect">
                                  <p:stCondLst>
                                    <p:cond delay="0"/>
                                  </p:stCondLst>
                                  <p:childTnLst>
                                    <p:animClr clrSpc="rgb" dir="cw">
                                      <p:cBhvr>
                                        <p:cTn id="199" dur="100" fill="hold"/>
                                        <p:tgtEl>
                                          <p:spTgt spid="794670"/>
                                        </p:tgtEl>
                                        <p:attrNameLst>
                                          <p:attrName>stroke.color</p:attrName>
                                        </p:attrNameLst>
                                      </p:cBhvr>
                                      <p:to>
                                        <a:srgbClr val="FF0000"/>
                                      </p:to>
                                    </p:animClr>
                                    <p:set>
                                      <p:cBhvr>
                                        <p:cTn id="200" dur="100" fill="hold"/>
                                        <p:tgtEl>
                                          <p:spTgt spid="794670"/>
                                        </p:tgtEl>
                                        <p:attrNameLst>
                                          <p:attrName>stroke.on</p:attrName>
                                        </p:attrNameLst>
                                      </p:cBhvr>
                                      <p:to>
                                        <p:strVal val="true"/>
                                      </p:to>
                                    </p:set>
                                  </p:childTnLst>
                                </p:cTn>
                              </p:par>
                            </p:childTnLst>
                          </p:cTn>
                        </p:par>
                        <p:par>
                          <p:cTn id="201" fill="hold">
                            <p:stCondLst>
                              <p:cond delay="3700"/>
                            </p:stCondLst>
                            <p:childTnLst>
                              <p:par>
                                <p:cTn id="202" presetID="3" presetClass="emph" presetSubtype="2" fill="hold" grpId="1" nodeType="afterEffect">
                                  <p:stCondLst>
                                    <p:cond delay="300"/>
                                  </p:stCondLst>
                                  <p:childTnLst>
                                    <p:animClr clrSpc="rgb" dir="cw">
                                      <p:cBhvr override="childStyle">
                                        <p:cTn id="203" dur="100" fill="hold"/>
                                        <p:tgtEl>
                                          <p:spTgt spid="794657">
                                            <p:txEl>
                                              <p:charRg st="4294967295" end="4294967295"/>
                                            </p:txEl>
                                          </p:spTgt>
                                        </p:tgtEl>
                                        <p:attrNameLst>
                                          <p:attrName>style.color</p:attrName>
                                        </p:attrNameLst>
                                      </p:cBhvr>
                                      <p:to>
                                        <a:srgbClr val="FF0000"/>
                                      </p:to>
                                    </p:animClr>
                                  </p:childTnLst>
                                </p:cTn>
                              </p:par>
                            </p:childTnLst>
                          </p:cTn>
                        </p:par>
                        <p:par>
                          <p:cTn id="204" fill="hold">
                            <p:stCondLst>
                              <p:cond delay="4100"/>
                            </p:stCondLst>
                            <p:childTnLst>
                              <p:par>
                                <p:cTn id="205" presetID="1" presetClass="emph" presetSubtype="2" fill="hold" nodeType="afterEffect">
                                  <p:stCondLst>
                                    <p:cond delay="0"/>
                                  </p:stCondLst>
                                  <p:childTnLst>
                                    <p:animClr clrSpc="rgb" dir="cw">
                                      <p:cBhvr>
                                        <p:cTn id="206" dur="100" fill="hold"/>
                                        <p:tgtEl>
                                          <p:spTgt spid="794660"/>
                                        </p:tgtEl>
                                        <p:attrNameLst>
                                          <p:attrName>fillcolor</p:attrName>
                                        </p:attrNameLst>
                                      </p:cBhvr>
                                      <p:to>
                                        <a:schemeClr val="tx1"/>
                                      </p:to>
                                    </p:animClr>
                                    <p:set>
                                      <p:cBhvr>
                                        <p:cTn id="207" dur="100" fill="hold"/>
                                        <p:tgtEl>
                                          <p:spTgt spid="794660"/>
                                        </p:tgtEl>
                                        <p:attrNameLst>
                                          <p:attrName>fill.type</p:attrName>
                                        </p:attrNameLst>
                                      </p:cBhvr>
                                      <p:to>
                                        <p:strVal val="solid"/>
                                      </p:to>
                                    </p:set>
                                    <p:set>
                                      <p:cBhvr>
                                        <p:cTn id="208" dur="100" fill="hold"/>
                                        <p:tgtEl>
                                          <p:spTgt spid="794660"/>
                                        </p:tgtEl>
                                        <p:attrNameLst>
                                          <p:attrName>fill.on</p:attrName>
                                        </p:attrNameLst>
                                      </p:cBhvr>
                                      <p:to>
                                        <p:strVal val="true"/>
                                      </p:to>
                                    </p:set>
                                  </p:childTnLst>
                                </p:cTn>
                              </p:par>
                              <p:par>
                                <p:cTn id="209" presetID="7" presetClass="emph" presetSubtype="2" fill="hold" nodeType="withEffect">
                                  <p:stCondLst>
                                    <p:cond delay="0"/>
                                  </p:stCondLst>
                                  <p:childTnLst>
                                    <p:animClr clrSpc="rgb" dir="cw">
                                      <p:cBhvr>
                                        <p:cTn id="210" dur="100" fill="hold"/>
                                        <p:tgtEl>
                                          <p:spTgt spid="794670"/>
                                        </p:tgtEl>
                                        <p:attrNameLst>
                                          <p:attrName>stroke.color</p:attrName>
                                        </p:attrNameLst>
                                      </p:cBhvr>
                                      <p:to>
                                        <a:schemeClr val="tx1"/>
                                      </p:to>
                                    </p:animClr>
                                    <p:set>
                                      <p:cBhvr>
                                        <p:cTn id="211" dur="100" fill="hold"/>
                                        <p:tgtEl>
                                          <p:spTgt spid="794670"/>
                                        </p:tgtEl>
                                        <p:attrNameLst>
                                          <p:attrName>stroke.on</p:attrName>
                                        </p:attrNameLst>
                                      </p:cBhvr>
                                      <p:to>
                                        <p:strVal val="true"/>
                                      </p:to>
                                    </p:set>
                                  </p:childTnLst>
                                </p:cTn>
                              </p:par>
                              <p:par>
                                <p:cTn id="212" presetID="1" presetClass="emph" presetSubtype="2" fill="hold" nodeType="withEffect">
                                  <p:stCondLst>
                                    <p:cond delay="0"/>
                                  </p:stCondLst>
                                  <p:childTnLst>
                                    <p:animClr clrSpc="rgb" dir="cw">
                                      <p:cBhvr>
                                        <p:cTn id="213" dur="100" fill="hold"/>
                                        <p:tgtEl>
                                          <p:spTgt spid="794664"/>
                                        </p:tgtEl>
                                        <p:attrNameLst>
                                          <p:attrName>fillcolor</p:attrName>
                                        </p:attrNameLst>
                                      </p:cBhvr>
                                      <p:to>
                                        <a:srgbClr val="FF0000"/>
                                      </p:to>
                                    </p:animClr>
                                    <p:set>
                                      <p:cBhvr>
                                        <p:cTn id="214" dur="100" fill="hold"/>
                                        <p:tgtEl>
                                          <p:spTgt spid="794664"/>
                                        </p:tgtEl>
                                        <p:attrNameLst>
                                          <p:attrName>fill.type</p:attrName>
                                        </p:attrNameLst>
                                      </p:cBhvr>
                                      <p:to>
                                        <p:strVal val="solid"/>
                                      </p:to>
                                    </p:set>
                                    <p:set>
                                      <p:cBhvr>
                                        <p:cTn id="215" dur="100" fill="hold"/>
                                        <p:tgtEl>
                                          <p:spTgt spid="794664"/>
                                        </p:tgtEl>
                                        <p:attrNameLst>
                                          <p:attrName>fill.on</p:attrName>
                                        </p:attrNameLst>
                                      </p:cBhvr>
                                      <p:to>
                                        <p:strVal val="true"/>
                                      </p:to>
                                    </p:set>
                                  </p:childTnLst>
                                </p:cTn>
                              </p:par>
                              <p:par>
                                <p:cTn id="216" presetID="7" presetClass="emph" presetSubtype="2" fill="hold" nodeType="withEffect">
                                  <p:stCondLst>
                                    <p:cond delay="0"/>
                                  </p:stCondLst>
                                  <p:childTnLst>
                                    <p:animClr clrSpc="rgb" dir="cw">
                                      <p:cBhvr>
                                        <p:cTn id="217" dur="100" fill="hold"/>
                                        <p:tgtEl>
                                          <p:spTgt spid="794671"/>
                                        </p:tgtEl>
                                        <p:attrNameLst>
                                          <p:attrName>stroke.color</p:attrName>
                                        </p:attrNameLst>
                                      </p:cBhvr>
                                      <p:to>
                                        <a:srgbClr val="FF0000"/>
                                      </p:to>
                                    </p:animClr>
                                    <p:set>
                                      <p:cBhvr>
                                        <p:cTn id="218" dur="100" fill="hold"/>
                                        <p:tgtEl>
                                          <p:spTgt spid="794671"/>
                                        </p:tgtEl>
                                        <p:attrNameLst>
                                          <p:attrName>stroke.on</p:attrName>
                                        </p:attrNameLst>
                                      </p:cBhvr>
                                      <p:to>
                                        <p:strVal val="true"/>
                                      </p:to>
                                    </p:set>
                                  </p:childTnLst>
                                </p:cTn>
                              </p:par>
                            </p:childTnLst>
                          </p:cTn>
                        </p:par>
                        <p:par>
                          <p:cTn id="219" fill="hold">
                            <p:stCondLst>
                              <p:cond delay="4200"/>
                            </p:stCondLst>
                            <p:childTnLst>
                              <p:par>
                                <p:cTn id="220" presetID="3" presetClass="emph" presetSubtype="2" fill="hold" grpId="1" nodeType="afterEffect">
                                  <p:stCondLst>
                                    <p:cond delay="300"/>
                                  </p:stCondLst>
                                  <p:childTnLst>
                                    <p:animClr clrSpc="rgb" dir="cw">
                                      <p:cBhvr override="childStyle">
                                        <p:cTn id="221" dur="100" fill="hold"/>
                                        <p:tgtEl>
                                          <p:spTgt spid="794661">
                                            <p:txEl>
                                              <p:charRg st="4294967295" end="4294967295"/>
                                            </p:txEl>
                                          </p:spTgt>
                                        </p:tgtEl>
                                        <p:attrNameLst>
                                          <p:attrName>style.color</p:attrName>
                                        </p:attrNameLst>
                                      </p:cBhvr>
                                      <p:to>
                                        <a:srgbClr val="FF0000"/>
                                      </p:to>
                                    </p:animClr>
                                  </p:childTnLst>
                                </p:cTn>
                              </p:par>
                            </p:childTnLst>
                          </p:cTn>
                        </p:par>
                        <p:par>
                          <p:cTn id="222" fill="hold">
                            <p:stCondLst>
                              <p:cond delay="4600"/>
                            </p:stCondLst>
                            <p:childTnLst>
                              <p:par>
                                <p:cTn id="223" presetID="1" presetClass="emph" presetSubtype="2" fill="hold" nodeType="afterEffect">
                                  <p:stCondLst>
                                    <p:cond delay="0"/>
                                  </p:stCondLst>
                                  <p:childTnLst>
                                    <p:animClr clrSpc="rgb" dir="cw">
                                      <p:cBhvr>
                                        <p:cTn id="224" dur="100" fill="hold"/>
                                        <p:tgtEl>
                                          <p:spTgt spid="794664"/>
                                        </p:tgtEl>
                                        <p:attrNameLst>
                                          <p:attrName>fillcolor</p:attrName>
                                        </p:attrNameLst>
                                      </p:cBhvr>
                                      <p:to>
                                        <a:schemeClr val="tx1"/>
                                      </p:to>
                                    </p:animClr>
                                    <p:set>
                                      <p:cBhvr>
                                        <p:cTn id="225" dur="100" fill="hold"/>
                                        <p:tgtEl>
                                          <p:spTgt spid="794664"/>
                                        </p:tgtEl>
                                        <p:attrNameLst>
                                          <p:attrName>fill.type</p:attrName>
                                        </p:attrNameLst>
                                      </p:cBhvr>
                                      <p:to>
                                        <p:strVal val="solid"/>
                                      </p:to>
                                    </p:set>
                                    <p:set>
                                      <p:cBhvr>
                                        <p:cTn id="226" dur="100" fill="hold"/>
                                        <p:tgtEl>
                                          <p:spTgt spid="794664"/>
                                        </p:tgtEl>
                                        <p:attrNameLst>
                                          <p:attrName>fill.on</p:attrName>
                                        </p:attrNameLst>
                                      </p:cBhvr>
                                      <p:to>
                                        <p:strVal val="true"/>
                                      </p:to>
                                    </p:set>
                                  </p:childTnLst>
                                </p:cTn>
                              </p:par>
                              <p:par>
                                <p:cTn id="227" presetID="7" presetClass="emph" presetSubtype="2" fill="hold" nodeType="withEffect">
                                  <p:stCondLst>
                                    <p:cond delay="0"/>
                                  </p:stCondLst>
                                  <p:childTnLst>
                                    <p:animClr clrSpc="rgb" dir="cw">
                                      <p:cBhvr>
                                        <p:cTn id="228" dur="100" fill="hold"/>
                                        <p:tgtEl>
                                          <p:spTgt spid="794671"/>
                                        </p:tgtEl>
                                        <p:attrNameLst>
                                          <p:attrName>stroke.color</p:attrName>
                                        </p:attrNameLst>
                                      </p:cBhvr>
                                      <p:to>
                                        <a:schemeClr val="tx1"/>
                                      </p:to>
                                    </p:animClr>
                                    <p:set>
                                      <p:cBhvr>
                                        <p:cTn id="229" dur="100" fill="hold"/>
                                        <p:tgtEl>
                                          <p:spTgt spid="794671"/>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4629" grpId="0" animBg="1" autoUpdateAnimBg="0"/>
      <p:bldP spid="794629" grpId="1"/>
      <p:bldP spid="794631" grpId="0" animBg="1" autoUpdateAnimBg="0"/>
      <p:bldP spid="794634" grpId="0" animBg="1" autoUpdateAnimBg="0"/>
      <p:bldP spid="794634" grpId="1"/>
      <p:bldP spid="794636" grpId="0" animBg="1" autoUpdateAnimBg="0"/>
      <p:bldP spid="794638" grpId="0" animBg="1" autoUpdateAnimBg="0"/>
      <p:bldP spid="794638" grpId="1"/>
      <p:bldP spid="794640" grpId="0" animBg="1" autoUpdateAnimBg="0"/>
      <p:bldP spid="794642" grpId="0" animBg="1" autoUpdateAnimBg="0"/>
      <p:bldP spid="794642" grpId="1"/>
      <p:bldP spid="794644" grpId="0" animBg="1" autoUpdateAnimBg="0"/>
      <p:bldP spid="794646" grpId="0" animBg="1" autoUpdateAnimBg="0"/>
      <p:bldP spid="794646" grpId="1"/>
      <p:bldP spid="794648" grpId="0" animBg="1" autoUpdateAnimBg="0"/>
      <p:bldP spid="794649" grpId="0" animBg="1" autoUpdateAnimBg="0"/>
      <p:bldP spid="794649" grpId="1"/>
      <p:bldP spid="794651" grpId="0" animBg="1" autoUpdateAnimBg="0"/>
      <p:bldP spid="794653" grpId="0" animBg="1" autoUpdateAnimBg="0"/>
      <p:bldP spid="794653" grpId="1"/>
      <p:bldP spid="794655" grpId="0" animBg="1" autoUpdateAnimBg="0"/>
      <p:bldP spid="794657" grpId="0" animBg="1" autoUpdateAnimBg="0"/>
      <p:bldP spid="794657" grpId="1"/>
      <p:bldP spid="794659" grpId="0" animBg="1" autoUpdateAnimBg="0"/>
      <p:bldP spid="794661" grpId="0" animBg="1" autoUpdateAnimBg="0"/>
      <p:bldP spid="794661" grpId="1"/>
      <p:bldP spid="794663" grpId="0" animBg="1" autoUpdateAnimBg="0"/>
      <p:bldP spid="794632" grpId="0" animBg="1"/>
      <p:bldP spid="794637" grpId="0" animBg="1"/>
      <p:bldP spid="794641" grpId="0" animBg="1"/>
      <p:bldP spid="794645" grpId="0" animBg="1"/>
      <p:bldP spid="794652" grpId="0" animBg="1"/>
      <p:bldP spid="794656" grpId="0" animBg="1"/>
      <p:bldP spid="794660" grpId="0" animBg="1"/>
      <p:bldP spid="794664" grpId="0" animBg="1"/>
      <p:bldP spid="794672" grpId="0" build="p" autoUpdateAnimBg="0"/>
      <p:bldP spid="794673" grpId="0" build="p"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21536</TotalTime>
  <Words>4423</Words>
  <Application>Microsoft Macintosh PowerPoint</Application>
  <PresentationFormat>On-screen Show (4:3)</PresentationFormat>
  <Paragraphs>596</Paragraphs>
  <Slides>29</Slides>
  <Notes>29</Notes>
  <HiddenSlides>0</HiddenSlides>
  <MMClips>0</MMClips>
  <ScaleCrop>false</ScaleCrop>
  <HeadingPairs>
    <vt:vector size="4" baseType="variant">
      <vt:variant>
        <vt:lpstr>Design Template</vt:lpstr>
      </vt:variant>
      <vt:variant>
        <vt:i4>4</vt:i4>
      </vt:variant>
      <vt:variant>
        <vt:lpstr>Slide Titles</vt:lpstr>
      </vt:variant>
      <vt:variant>
        <vt:i4>29</vt:i4>
      </vt:variant>
    </vt:vector>
  </HeadingPairs>
  <TitlesOfParts>
    <vt:vector size="33" baseType="lpstr">
      <vt:lpstr>Blank Presentation</vt:lpstr>
      <vt:lpstr>1_Blank Presentation</vt:lpstr>
      <vt:lpstr>2_Blank Presentation</vt:lpstr>
      <vt:lpstr>3_Blank Presentation</vt:lpstr>
      <vt:lpstr>Dynamic Memory Management</vt:lpstr>
      <vt:lpstr>Dynamic Allocation</vt:lpstr>
      <vt:lpstr>Exercise: Dynamic Arrays</vt:lpstr>
      <vt:lpstr>Allocating a Point Object</vt:lpstr>
      <vt:lpstr>The -&gt; Operator</vt:lpstr>
      <vt:lpstr>The Keyword this</vt:lpstr>
      <vt:lpstr>Linking Objects Together</vt:lpstr>
      <vt:lpstr>The Beacons of Gondor</vt:lpstr>
      <vt:lpstr>Message Passing in Linked Structures</vt:lpstr>
      <vt:lpstr>Memory Management</vt:lpstr>
      <vt:lpstr>Destructors</vt:lpstr>
      <vt:lpstr>The CharStack Class</vt:lpstr>
      <vt:lpstr>The charstack.h Interface</vt:lpstr>
      <vt:lpstr>The charstack.h Interface</vt:lpstr>
      <vt:lpstr>The charstackpriv.h File</vt:lpstr>
      <vt:lpstr>The charstack.cpp Implementation</vt:lpstr>
      <vt:lpstr>The charstack.cpp Implementation</vt:lpstr>
      <vt:lpstr>The charstack.cpp Implementation</vt:lpstr>
      <vt:lpstr>The charstack.cpp Implementation</vt:lpstr>
      <vt:lpstr>Heap-Stack Diagrams</vt:lpstr>
      <vt:lpstr>Exercise: Heap-Stack Diagrams</vt:lpstr>
      <vt:lpstr>Unit Testing</vt:lpstr>
      <vt:lpstr>Copying Objects</vt:lpstr>
      <vt:lpstr>Assignment and Copy Constructors</vt:lpstr>
      <vt:lpstr>Shallow vs. Deep Copying</vt:lpstr>
      <vt:lpstr>Code to Implement Deep Copying</vt:lpstr>
      <vt:lpstr>The Uses of const</vt:lpstr>
      <vt:lpstr>Mathematics of the Doubling Strategy</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117</cp:revision>
  <dcterms:created xsi:type="dcterms:W3CDTF">2014-07-02T21:36:46Z</dcterms:created>
  <dcterms:modified xsi:type="dcterms:W3CDTF">2014-07-03T09:50:33Z</dcterms:modified>
</cp:coreProperties>
</file>